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handoutMasterIdLst>
    <p:handoutMasterId r:id="rId18"/>
  </p:handoutMasterIdLst>
  <p:sldIdLst>
    <p:sldId id="263" r:id="rId2"/>
    <p:sldId id="257" r:id="rId3"/>
    <p:sldId id="281" r:id="rId4"/>
    <p:sldId id="266" r:id="rId5"/>
    <p:sldId id="258" r:id="rId6"/>
    <p:sldId id="260" r:id="rId7"/>
    <p:sldId id="261" r:id="rId8"/>
    <p:sldId id="262" r:id="rId9"/>
    <p:sldId id="271" r:id="rId10"/>
    <p:sldId id="272" r:id="rId11"/>
    <p:sldId id="273" r:id="rId12"/>
    <p:sldId id="275" r:id="rId13"/>
    <p:sldId id="276" r:id="rId14"/>
    <p:sldId id="278" r:id="rId15"/>
    <p:sldId id="279" r:id="rId1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49" autoAdjust="0"/>
  </p:normalViewPr>
  <p:slideViewPr>
    <p:cSldViewPr snapToGrid="0">
      <p:cViewPr varScale="1">
        <p:scale>
          <a:sx n="80" d="100"/>
          <a:sy n="80" d="100"/>
        </p:scale>
        <p:origin x="276"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2" d="100"/>
          <a:sy n="52" d="100"/>
        </p:scale>
        <p:origin x="286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F6141A-D378-5AC0-E0D1-2A1FB264EE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1F498F5-5C71-1744-73DC-3A05338DF3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BEC72-ACC9-4A7D-B6BF-BEB66758D5FB}" type="datetimeFigureOut">
              <a:rPr lang="en-US" smtClean="0"/>
              <a:t>1/2/2023</a:t>
            </a:fld>
            <a:endParaRPr lang="en-US"/>
          </a:p>
        </p:txBody>
      </p:sp>
      <p:sp>
        <p:nvSpPr>
          <p:cNvPr id="4" name="Footer Placeholder 3">
            <a:extLst>
              <a:ext uri="{FF2B5EF4-FFF2-40B4-BE49-F238E27FC236}">
                <a16:creationId xmlns:a16="http://schemas.microsoft.com/office/drawing/2014/main" id="{E240D511-335D-F397-D82E-D77662993E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96435F8-3185-3DD7-955F-A97713807B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F9245C-A1F6-4EE9-92FD-12E346A24EBE}" type="slidenum">
              <a:rPr lang="en-US" smtClean="0"/>
              <a:t>‹#›</a:t>
            </a:fld>
            <a:endParaRPr lang="en-US"/>
          </a:p>
        </p:txBody>
      </p:sp>
    </p:spTree>
    <p:extLst>
      <p:ext uri="{BB962C8B-B14F-4D97-AF65-F5344CB8AC3E}">
        <p14:creationId xmlns:p14="http://schemas.microsoft.com/office/powerpoint/2010/main" val="349359079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9T07:46:26.399"/>
    </inkml:context>
    <inkml:brush xml:id="br0">
      <inkml:brushProperty name="width" value="0.2" units="cm"/>
      <inkml:brushProperty name="height" value="0.2" units="cm"/>
      <inkml:brushProperty name="color" value="#FFFFFF"/>
    </inkml:brush>
  </inkml:definitions>
  <inkml:trace contextRef="#ctx0" brushRef="#br0">12 46 24575,'377'0'0,"-482"2"0,-129-5 0,195-8 0,28 2 0,12 9 0,-1-1 0,1 0 0,-1 1 0,1-1 0,-1 0 0,1 1 0,-1-1 0,1 1 0,0-1 0,-1 1 0,1 0 0,0-1 0,0 1 0,-1-1 0,1 1 0,0 0 0,0 0 0,-1-1 0,1 1 0,0 0 0,0 0 0,1 0 0,32-6 0,1 1 0,1 2 0,-1 2 0,56 4 0,-14 0 0,-33-3 0,-25-2 0,0 2 0,1 0 0,-1 1 0,0 1 0,0 1 0,0 1 0,0 0 0,-1 2 0,19 7 0,-6 2-1365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887E5-4EFA-475B-AAF9-4E7B70ADFD87}" type="datetimeFigureOut">
              <a:rPr lang="en-US" smtClean="0"/>
              <a:t>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AC645-F352-4FEB-9096-627B9EAF4E91}" type="slidenum">
              <a:rPr lang="en-US" smtClean="0"/>
              <a:t>‹#›</a:t>
            </a:fld>
            <a:endParaRPr lang="en-US"/>
          </a:p>
        </p:txBody>
      </p:sp>
    </p:spTree>
    <p:extLst>
      <p:ext uri="{BB962C8B-B14F-4D97-AF65-F5344CB8AC3E}">
        <p14:creationId xmlns:p14="http://schemas.microsoft.com/office/powerpoint/2010/main" val="138945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02/01/2023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02/01/2023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02/01/2023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02/01/2023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02/01/2023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02/01/2023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02/01/2023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customXml" Target="../ink/ink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person, hand, holding, indoor&#10;&#10;Description automatically generated">
            <a:extLst>
              <a:ext uri="{FF2B5EF4-FFF2-40B4-BE49-F238E27FC236}">
                <a16:creationId xmlns:a16="http://schemas.microsoft.com/office/drawing/2014/main" id="{09269C26-DA83-8E00-546B-C7989065AA50}"/>
              </a:ext>
            </a:extLst>
          </p:cNvPr>
          <p:cNvPicPr>
            <a:picLocks noChangeAspect="1"/>
          </p:cNvPicPr>
          <p:nvPr/>
        </p:nvPicPr>
        <p:blipFill rotWithShape="1">
          <a:blip r:embed="rId2"/>
          <a:srcRect r="23298" b="9091"/>
          <a:stretch/>
        </p:blipFill>
        <p:spPr>
          <a:xfrm>
            <a:off x="3523488" y="10"/>
            <a:ext cx="8668512" cy="6857990"/>
          </a:xfrm>
          <a:prstGeom prst="rect">
            <a:avLst/>
          </a:prstGeom>
        </p:spPr>
      </p:pic>
      <p:sp>
        <p:nvSpPr>
          <p:cNvPr id="56"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1F118CD-7C6E-2F49-F181-F91F44E55BE9}"/>
              </a:ext>
            </a:extLst>
          </p:cNvPr>
          <p:cNvSpPr>
            <a:spLocks noGrp="1"/>
          </p:cNvSpPr>
          <p:nvPr/>
        </p:nvSpPr>
        <p:spPr>
          <a:xfrm>
            <a:off x="481029" y="498248"/>
            <a:ext cx="4877790"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3400" b="1" dirty="0"/>
              <a:t>Dermal Tattoo Biosensors for Colorimetric Metabolite Detection</a:t>
            </a:r>
          </a:p>
          <a:p>
            <a:pPr>
              <a:spcAft>
                <a:spcPts val="600"/>
              </a:spcAft>
            </a:pPr>
            <a:br>
              <a:rPr lang="en-US" sz="3400" b="1" dirty="0">
                <a:solidFill>
                  <a:schemeClr val="accent2"/>
                </a:solidFill>
              </a:rPr>
            </a:br>
            <a:endParaRPr lang="en-US" sz="3400" b="1" dirty="0">
              <a:solidFill>
                <a:schemeClr val="accent2"/>
              </a:solidFill>
            </a:endParaRPr>
          </a:p>
        </p:txBody>
      </p:sp>
      <p:sp>
        <p:nvSpPr>
          <p:cNvPr id="57"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122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750"/>
                                        <p:tgtEl>
                                          <p:spTgt spid="4">
                                            <p:txEl>
                                              <p:pRg st="0" end="0"/>
                                            </p:txEl>
                                          </p:spTgt>
                                        </p:tgtEl>
                                      </p:cBhvr>
                                    </p:animEffect>
                                  </p:childTnLst>
                                </p:cTn>
                              </p:par>
                            </p:childTnLst>
                          </p:cTn>
                        </p:par>
                        <p:par>
                          <p:cTn id="8" fill="hold">
                            <p:stCondLst>
                              <p:cond delay="1750"/>
                            </p:stCondLst>
                            <p:childTnLst>
                              <p:par>
                                <p:cTn id="9" presetID="19" presetClass="emph" presetSubtype="0" fill="hold" nodeType="afterEffect">
                                  <p:stCondLst>
                                    <p:cond delay="0"/>
                                  </p:stCondLst>
                                  <p:childTnLst>
                                    <p:animClr clrSpc="rgb" dir="cw">
                                      <p:cBhvr override="childStyle">
                                        <p:cTn id="10" dur="1750" fill="hold"/>
                                        <p:tgtEl>
                                          <p:spTgt spid="4">
                                            <p:txEl>
                                              <p:pRg st="0" end="0"/>
                                            </p:txEl>
                                          </p:spTgt>
                                        </p:tgtEl>
                                        <p:attrNameLst>
                                          <p:attrName>style.color</p:attrName>
                                        </p:attrNameLst>
                                      </p:cBhvr>
                                      <p:to>
                                        <a:schemeClr val="accent2"/>
                                      </p:to>
                                    </p:animClr>
                                    <p:animClr clrSpc="rgb" dir="cw">
                                      <p:cBhvr>
                                        <p:cTn id="11" dur="1750" fill="hold"/>
                                        <p:tgtEl>
                                          <p:spTgt spid="4">
                                            <p:txEl>
                                              <p:pRg st="0" end="0"/>
                                            </p:txEl>
                                          </p:spTgt>
                                        </p:tgtEl>
                                        <p:attrNameLst>
                                          <p:attrName>fillcolor</p:attrName>
                                        </p:attrNameLst>
                                      </p:cBhvr>
                                      <p:to>
                                        <a:schemeClr val="accent2"/>
                                      </p:to>
                                    </p:animClr>
                                    <p:set>
                                      <p:cBhvr>
                                        <p:cTn id="12" dur="1750" fill="hold"/>
                                        <p:tgtEl>
                                          <p:spTgt spid="4">
                                            <p:txEl>
                                              <p:pRg st="0" end="0"/>
                                            </p:txEl>
                                          </p:spTgt>
                                        </p:tgtEl>
                                        <p:attrNameLst>
                                          <p:attrName>fill.type</p:attrName>
                                        </p:attrNameLst>
                                      </p:cBhvr>
                                      <p:to>
                                        <p:strVal val="solid"/>
                                      </p:to>
                                    </p:set>
                                    <p:set>
                                      <p:cBhvr>
                                        <p:cTn id="13" dur="1750" fill="hold"/>
                                        <p:tgtEl>
                                          <p:spTgt spid="4">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10000"/>
              </a:schemeClr>
            </a:gs>
            <a:gs pos="44000">
              <a:schemeClr val="bg2">
                <a:lumMod val="50000"/>
              </a:schemeClr>
            </a:gs>
            <a:gs pos="72000">
              <a:schemeClr val="bg2">
                <a:lumMod val="50000"/>
              </a:schemeClr>
            </a:gs>
            <a:gs pos="22000">
              <a:schemeClr val="bg2">
                <a:lumMod val="25000"/>
              </a:schemeClr>
            </a:gs>
            <a:gs pos="100000">
              <a:schemeClr val="bg2">
                <a:lumMod val="75000"/>
              </a:schemeClr>
            </a:gs>
          </a:gsLst>
          <a:lin ang="135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4C0575-10CC-0A8A-157E-E150F55D871B}"/>
              </a:ext>
            </a:extLst>
          </p:cNvPr>
          <p:cNvSpPr txBox="1"/>
          <p:nvPr/>
        </p:nvSpPr>
        <p:spPr>
          <a:xfrm>
            <a:off x="787791" y="516305"/>
            <a:ext cx="5667375" cy="86946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GB" sz="2800" b="1" dirty="0">
                <a:solidFill>
                  <a:schemeClr val="bg1"/>
                </a:solidFill>
                <a:latin typeface="Calibri"/>
              </a:rPr>
              <a:t>2. glucose sensing element:</a:t>
            </a:r>
          </a:p>
          <a:p>
            <a:endParaRPr lang="en-GB" sz="2400" b="1" dirty="0">
              <a:solidFill>
                <a:schemeClr val="bg1"/>
              </a:solidFill>
              <a:cs typeface="Calibri"/>
            </a:endParaRPr>
          </a:p>
        </p:txBody>
      </p:sp>
      <p:sp>
        <p:nvSpPr>
          <p:cNvPr id="3" name="TextBox 2">
            <a:extLst>
              <a:ext uri="{FF2B5EF4-FFF2-40B4-BE49-F238E27FC236}">
                <a16:creationId xmlns:a16="http://schemas.microsoft.com/office/drawing/2014/main" id="{E8FE896B-73AA-95ED-F5C9-EF08842304FA}"/>
              </a:ext>
            </a:extLst>
          </p:cNvPr>
          <p:cNvSpPr txBox="1"/>
          <p:nvPr/>
        </p:nvSpPr>
        <p:spPr>
          <a:xfrm>
            <a:off x="692544" y="1099135"/>
            <a:ext cx="5403456" cy="154657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en-GB" sz="2400" dirty="0">
                <a:solidFill>
                  <a:schemeClr val="bg1"/>
                </a:solidFill>
              </a:rPr>
              <a:t>The mean glucose concentration in the blood of a fasting person ranges from 4.2 to 6.4 mmol/L</a:t>
            </a:r>
          </a:p>
          <a:p>
            <a:endParaRPr lang="en-GB" sz="2400" dirty="0">
              <a:solidFill>
                <a:schemeClr val="bg1"/>
              </a:solidFill>
              <a:cs typeface="Calibri"/>
            </a:endParaRPr>
          </a:p>
        </p:txBody>
      </p:sp>
      <p:sp>
        <p:nvSpPr>
          <p:cNvPr id="4" name="TextBox 3">
            <a:extLst>
              <a:ext uri="{FF2B5EF4-FFF2-40B4-BE49-F238E27FC236}">
                <a16:creationId xmlns:a16="http://schemas.microsoft.com/office/drawing/2014/main" id="{3653449D-35DA-50CF-D8B6-CCCDB990F1DA}"/>
              </a:ext>
            </a:extLst>
          </p:cNvPr>
          <p:cNvSpPr txBox="1"/>
          <p:nvPr/>
        </p:nvSpPr>
        <p:spPr>
          <a:xfrm>
            <a:off x="692544" y="2390452"/>
            <a:ext cx="5403456" cy="807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0312" indent="-210312" algn="l" rtl="0" eaLnBrk="1" latinLnBrk="0" hangingPunct="1">
              <a:spcBef>
                <a:spcPts val="0"/>
              </a:spcBef>
              <a:spcAft>
                <a:spcPts val="0"/>
              </a:spcAft>
              <a:buClrTx/>
              <a:buSzPts val="2400"/>
              <a:buFont typeface="Arial" panose="020B0604020202020204" pitchFamily="34" charset="0"/>
              <a:buChar char="•"/>
            </a:pPr>
            <a:r>
              <a:rPr lang="en-GB" sz="240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Glucose concentrations higher than 7.0 mmol/L maybe an</a:t>
            </a:r>
            <a:r>
              <a:rPr lang="en-US" sz="2400" dirty="0">
                <a:solidFill>
                  <a:schemeClr val="bg1"/>
                </a:solidFill>
              </a:rPr>
              <a:t> </a:t>
            </a:r>
            <a:r>
              <a:rPr lang="en-GB" sz="240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indication of diabetes</a:t>
            </a:r>
            <a:endParaRPr lang="en-US" sz="3200" dirty="0">
              <a:solidFill>
                <a:schemeClr val="bg1"/>
              </a:solidFill>
              <a:effectLst/>
            </a:endParaRPr>
          </a:p>
        </p:txBody>
      </p:sp>
      <p:sp>
        <p:nvSpPr>
          <p:cNvPr id="5" name="TextBox 4">
            <a:extLst>
              <a:ext uri="{FF2B5EF4-FFF2-40B4-BE49-F238E27FC236}">
                <a16:creationId xmlns:a16="http://schemas.microsoft.com/office/drawing/2014/main" id="{DCA25877-5F26-47E2-4688-00E7ABD5C20C}"/>
              </a:ext>
            </a:extLst>
          </p:cNvPr>
          <p:cNvSpPr txBox="1"/>
          <p:nvPr/>
        </p:nvSpPr>
        <p:spPr>
          <a:xfrm>
            <a:off x="627947" y="3613864"/>
            <a:ext cx="6098344" cy="1569660"/>
          </a:xfrm>
          <a:prstGeom prst="rect">
            <a:avLst/>
          </a:prstGeom>
          <a:noFill/>
        </p:spPr>
        <p:txBody>
          <a:bodyPr wrap="square">
            <a:spAutoFit/>
          </a:bodyPr>
          <a:lstStyle/>
          <a:p>
            <a:pPr marL="210312" indent="-210312" algn="l" rtl="0" eaLnBrk="1" latinLnBrk="0" hangingPunct="1">
              <a:spcBef>
                <a:spcPts val="0"/>
              </a:spcBef>
              <a:spcAft>
                <a:spcPts val="0"/>
              </a:spcAft>
              <a:buClrTx/>
              <a:buSzPts val="2400"/>
              <a:buFont typeface="Arial" panose="020B0604020202020204" pitchFamily="34" charset="0"/>
              <a:buChar char="•"/>
            </a:pPr>
            <a:r>
              <a:rPr lang="en-US" sz="2400" dirty="0">
                <a:solidFill>
                  <a:schemeClr val="bg1"/>
                </a:solidFill>
                <a:effectLst/>
              </a:rPr>
              <a:t>Chemical structures of the glucose-sensing compounds :</a:t>
            </a:r>
          </a:p>
          <a:p>
            <a:pPr marL="210312" indent="-210312" algn="l" rtl="0" eaLnBrk="1" latinLnBrk="0" hangingPunct="1">
              <a:spcBef>
                <a:spcPts val="0"/>
              </a:spcBef>
              <a:spcAft>
                <a:spcPts val="0"/>
              </a:spcAft>
              <a:buClrTx/>
              <a:buSzPts val="2400"/>
              <a:buFont typeface="Arial" panose="020B0604020202020204" pitchFamily="34" charset="0"/>
              <a:buChar char="•"/>
            </a:pPr>
            <a:endParaRPr lang="en-US" sz="2400" dirty="0">
              <a:solidFill>
                <a:schemeClr val="bg1"/>
              </a:solidFill>
              <a:effectLst/>
            </a:endParaRPr>
          </a:p>
          <a:p>
            <a:pPr marL="210312" indent="-210312" algn="l" rtl="0" eaLnBrk="1" latinLnBrk="0" hangingPunct="1">
              <a:spcBef>
                <a:spcPts val="0"/>
              </a:spcBef>
              <a:spcAft>
                <a:spcPts val="0"/>
              </a:spcAft>
              <a:buClrTx/>
              <a:buSzPts val="2400"/>
              <a:buFont typeface="Arial" panose="020B0604020202020204" pitchFamily="34" charset="0"/>
              <a:buChar char="•"/>
            </a:pPr>
            <a:endParaRPr lang="en-US" sz="2400" dirty="0">
              <a:solidFill>
                <a:schemeClr val="bg1"/>
              </a:solidFill>
              <a:effectLst/>
            </a:endParaRPr>
          </a:p>
        </p:txBody>
      </p:sp>
      <p:sp>
        <p:nvSpPr>
          <p:cNvPr id="6" name="TextBox 5">
            <a:extLst>
              <a:ext uri="{FF2B5EF4-FFF2-40B4-BE49-F238E27FC236}">
                <a16:creationId xmlns:a16="http://schemas.microsoft.com/office/drawing/2014/main" id="{27A1B27D-B690-EE0D-0CC8-12CE731FBAE9}"/>
              </a:ext>
            </a:extLst>
          </p:cNvPr>
          <p:cNvSpPr txBox="1"/>
          <p:nvPr/>
        </p:nvSpPr>
        <p:spPr>
          <a:xfrm>
            <a:off x="692544" y="4308828"/>
            <a:ext cx="5498703" cy="1200329"/>
          </a:xfrm>
          <a:prstGeom prst="rect">
            <a:avLst/>
          </a:prstGeom>
          <a:noFill/>
        </p:spPr>
        <p:txBody>
          <a:bodyPr wrap="square">
            <a:spAutoFit/>
          </a:bodyPr>
          <a:lstStyle/>
          <a:p>
            <a:pPr marL="514350" indent="-514350" algn="l" rtl="0" eaLnBrk="1" latinLnBrk="0" hangingPunct="1">
              <a:spcBef>
                <a:spcPts val="0"/>
              </a:spcBef>
              <a:spcAft>
                <a:spcPts val="0"/>
              </a:spcAft>
              <a:buClrTx/>
              <a:buSzPts val="2400"/>
              <a:buFont typeface="+mj-lt"/>
              <a:buAutoNum type="romanLcPeriod"/>
            </a:pPr>
            <a:r>
              <a:rPr lang="en-US" sz="2400" dirty="0">
                <a:solidFill>
                  <a:schemeClr val="bg1"/>
                </a:solidFill>
                <a:effectLst/>
              </a:rPr>
              <a:t>glucose oxidase (GOD) </a:t>
            </a:r>
          </a:p>
          <a:p>
            <a:pPr marL="514350" indent="-514350" algn="l" rtl="0" eaLnBrk="1" latinLnBrk="0" hangingPunct="1">
              <a:spcBef>
                <a:spcPts val="0"/>
              </a:spcBef>
              <a:spcAft>
                <a:spcPts val="0"/>
              </a:spcAft>
              <a:buClrTx/>
              <a:buSzPts val="2400"/>
              <a:buFont typeface="+mj-lt"/>
              <a:buAutoNum type="romanLcPeriod"/>
            </a:pPr>
            <a:r>
              <a:rPr lang="en-US" sz="2400" dirty="0">
                <a:solidFill>
                  <a:schemeClr val="bg1"/>
                </a:solidFill>
                <a:effectLst/>
              </a:rPr>
              <a:t>peroxidase (POD) </a:t>
            </a:r>
          </a:p>
          <a:p>
            <a:pPr marL="514350" indent="-514350" algn="l" rtl="0" eaLnBrk="1" latinLnBrk="0" hangingPunct="1">
              <a:spcBef>
                <a:spcPts val="0"/>
              </a:spcBef>
              <a:spcAft>
                <a:spcPts val="0"/>
              </a:spcAft>
              <a:buClrTx/>
              <a:buSzPts val="2400"/>
              <a:buFont typeface="+mj-lt"/>
              <a:buAutoNum type="romanLcPeriod"/>
            </a:pPr>
            <a:r>
              <a:rPr lang="en-US" sz="2400" dirty="0">
                <a:solidFill>
                  <a:schemeClr val="bg1"/>
                </a:solidFill>
                <a:effectLst/>
              </a:rPr>
              <a:t>tetramethylbenzidine (TMB)</a:t>
            </a:r>
          </a:p>
        </p:txBody>
      </p:sp>
      <p:pic>
        <p:nvPicPr>
          <p:cNvPr id="7" name="Picture 6">
            <a:extLst>
              <a:ext uri="{FF2B5EF4-FFF2-40B4-BE49-F238E27FC236}">
                <a16:creationId xmlns:a16="http://schemas.microsoft.com/office/drawing/2014/main" id="{86B899E1-3F06-53DB-45CC-E35C6F0C4F8B}"/>
              </a:ext>
            </a:extLst>
          </p:cNvPr>
          <p:cNvPicPr>
            <a:picLocks noChangeAspect="1"/>
          </p:cNvPicPr>
          <p:nvPr/>
        </p:nvPicPr>
        <p:blipFill>
          <a:blip r:embed="rId2"/>
          <a:stretch>
            <a:fillRect/>
          </a:stretch>
        </p:blipFill>
        <p:spPr>
          <a:xfrm>
            <a:off x="6761792" y="1642138"/>
            <a:ext cx="5091329" cy="1200329"/>
          </a:xfrm>
          <a:prstGeom prst="rect">
            <a:avLst/>
          </a:prstGeom>
        </p:spPr>
      </p:pic>
      <p:pic>
        <p:nvPicPr>
          <p:cNvPr id="9" name="Picture 8">
            <a:extLst>
              <a:ext uri="{FF2B5EF4-FFF2-40B4-BE49-F238E27FC236}">
                <a16:creationId xmlns:a16="http://schemas.microsoft.com/office/drawing/2014/main" id="{16B1D392-07D7-28E6-24EA-7D708EFC2E75}"/>
              </a:ext>
            </a:extLst>
          </p:cNvPr>
          <p:cNvPicPr>
            <a:picLocks noChangeAspect="1"/>
          </p:cNvPicPr>
          <p:nvPr/>
        </p:nvPicPr>
        <p:blipFill>
          <a:blip r:embed="rId3"/>
          <a:stretch>
            <a:fillRect/>
          </a:stretch>
        </p:blipFill>
        <p:spPr>
          <a:xfrm>
            <a:off x="6870981" y="3626353"/>
            <a:ext cx="4872949" cy="1235395"/>
          </a:xfrm>
          <a:prstGeom prst="rect">
            <a:avLst/>
          </a:prstGeom>
        </p:spPr>
      </p:pic>
      <p:sp>
        <p:nvSpPr>
          <p:cNvPr id="12" name="TextBox 11">
            <a:extLst>
              <a:ext uri="{FF2B5EF4-FFF2-40B4-BE49-F238E27FC236}">
                <a16:creationId xmlns:a16="http://schemas.microsoft.com/office/drawing/2014/main" id="{8C8EB36B-B6EF-1AD7-75CE-B225DE991FB6}"/>
              </a:ext>
            </a:extLst>
          </p:cNvPr>
          <p:cNvSpPr txBox="1"/>
          <p:nvPr/>
        </p:nvSpPr>
        <p:spPr>
          <a:xfrm>
            <a:off x="6693298" y="4891136"/>
            <a:ext cx="5334580" cy="584775"/>
          </a:xfrm>
          <a:prstGeom prst="rect">
            <a:avLst/>
          </a:prstGeom>
          <a:noFill/>
        </p:spPr>
        <p:txBody>
          <a:bodyPr wrap="square">
            <a:spAutoFit/>
          </a:bodyPr>
          <a:lstStyle/>
          <a:p>
            <a:pPr algn="l" rtl="0" eaLnBrk="1" latinLnBrk="0" hangingPunct="1">
              <a:spcBef>
                <a:spcPts val="0"/>
              </a:spcBef>
              <a:spcAft>
                <a:spcPts val="0"/>
              </a:spcAft>
              <a:buClrTx/>
              <a:buSzPts val="2400"/>
            </a:pPr>
            <a:r>
              <a:rPr lang="en-US" sz="1600" dirty="0">
                <a:solidFill>
                  <a:schemeClr val="bg1">
                    <a:lumMod val="95000"/>
                  </a:schemeClr>
                </a:solidFill>
                <a:effectLst/>
              </a:rPr>
              <a:t>Under peroxidase catalysis, hydrogen peroxide oxidizes TMB to form a blue–green dye</a:t>
            </a:r>
          </a:p>
        </p:txBody>
      </p:sp>
      <p:sp>
        <p:nvSpPr>
          <p:cNvPr id="13" name="TextBox 12">
            <a:extLst>
              <a:ext uri="{FF2B5EF4-FFF2-40B4-BE49-F238E27FC236}">
                <a16:creationId xmlns:a16="http://schemas.microsoft.com/office/drawing/2014/main" id="{832DD1B7-862D-C705-2A67-9713F033FEA8}"/>
              </a:ext>
            </a:extLst>
          </p:cNvPr>
          <p:cNvSpPr txBox="1"/>
          <p:nvPr/>
        </p:nvSpPr>
        <p:spPr>
          <a:xfrm>
            <a:off x="6726291" y="2829664"/>
            <a:ext cx="5498703" cy="646331"/>
          </a:xfrm>
          <a:prstGeom prst="rect">
            <a:avLst/>
          </a:prstGeom>
          <a:noFill/>
        </p:spPr>
        <p:txBody>
          <a:bodyPr wrap="square">
            <a:spAutoFit/>
          </a:bodyPr>
          <a:lstStyle/>
          <a:p>
            <a:pPr marL="0" algn="l" rtl="0" eaLnBrk="1" latinLnBrk="0" hangingPunct="1">
              <a:spcBef>
                <a:spcPts val="0"/>
              </a:spcBef>
              <a:spcAft>
                <a:spcPts val="0"/>
              </a:spcAft>
            </a:pPr>
            <a:r>
              <a:rPr lang="en-US" sz="1800" kern="1200" dirty="0">
                <a:solidFill>
                  <a:srgbClr val="F2F2F2"/>
                </a:solidFill>
                <a:effectLst/>
                <a:latin typeface="Calibri" panose="020F0502020204030204" pitchFamily="34" charset="0"/>
                <a:ea typeface="+mn-ea"/>
                <a:cs typeface="+mn-cs"/>
              </a:rPr>
              <a:t>glucose is oxidized to d-gluconolactone and hydrogen peroxide is produced. </a:t>
            </a:r>
            <a:endParaRPr lang="en-US" sz="1600" dirty="0">
              <a:effectLst/>
            </a:endParaRPr>
          </a:p>
        </p:txBody>
      </p:sp>
    </p:spTree>
    <p:extLst>
      <p:ext uri="{BB962C8B-B14F-4D97-AF65-F5344CB8AC3E}">
        <p14:creationId xmlns:p14="http://schemas.microsoft.com/office/powerpoint/2010/main" val="589827352"/>
      </p:ext>
    </p:extLst>
  </p:cSld>
  <p:clrMapOvr>
    <a:masterClrMapping/>
  </p:clrMapOvr>
  <mc:AlternateContent xmlns:mc="http://schemas.openxmlformats.org/markup-compatibility/2006" xmlns:p14="http://schemas.microsoft.com/office/powerpoint/2010/main">
    <mc:Choice Requires="p14">
      <p:transition spd="slow" p14:dur="175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10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750"/>
                                        <p:tgtEl>
                                          <p:spTgt spid="6">
                                            <p:txEl>
                                              <p:pRg st="0" end="0"/>
                                            </p:txEl>
                                          </p:spTgt>
                                        </p:tgtEl>
                                      </p:cBhvr>
                                    </p:animEffect>
                                    <p:anim calcmode="lin" valueType="num">
                                      <p:cBhvr>
                                        <p:cTn id="28"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9" dur="7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amond(in)">
                                      <p:cBhvr>
                                        <p:cTn id="34" dur="750"/>
                                        <p:tgtEl>
                                          <p:spTgt spid="7"/>
                                        </p:tgtEl>
                                      </p:cBhvr>
                                    </p:animEffect>
                                  </p:childTnLst>
                                </p:cTn>
                              </p:par>
                            </p:childTnLst>
                          </p:cTn>
                        </p:par>
                        <p:par>
                          <p:cTn id="35" fill="hold">
                            <p:stCondLst>
                              <p:cond delay="750"/>
                            </p:stCondLst>
                            <p:childTnLst>
                              <p:par>
                                <p:cTn id="36" presetID="2" presetClass="entr" presetSubtype="4" fill="hold" nodeType="afterEffect">
                                  <p:stCondLst>
                                    <p:cond delay="0"/>
                                  </p:stCondLst>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
                                            <p:txEl>
                                              <p:pRg st="1" end="1"/>
                                            </p:txEl>
                                          </p:spTgt>
                                        </p:tgtEl>
                                        <p:attrNameLst>
                                          <p:attrName>style.visibility</p:attrName>
                                        </p:attrNameLst>
                                      </p:cBhvr>
                                      <p:to>
                                        <p:strVal val="visible"/>
                                      </p:to>
                                    </p:set>
                                    <p:animEffect transition="in" filter="fade">
                                      <p:cBhvr>
                                        <p:cTn id="44" dur="1000"/>
                                        <p:tgtEl>
                                          <p:spTgt spid="6">
                                            <p:txEl>
                                              <p:pRg st="1" end="1"/>
                                            </p:txEl>
                                          </p:spTgt>
                                        </p:tgtEl>
                                      </p:cBhvr>
                                    </p:animEffect>
                                    <p:anim calcmode="lin" valueType="num">
                                      <p:cBhvr>
                                        <p:cTn id="4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1" end="1"/>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animEffect transition="in" filter="fade">
                                      <p:cBhvr>
                                        <p:cTn id="49" dur="1000"/>
                                        <p:tgtEl>
                                          <p:spTgt spid="6">
                                            <p:txEl>
                                              <p:pRg st="2" end="2"/>
                                            </p:txEl>
                                          </p:spTgt>
                                        </p:tgtEl>
                                      </p:cBhvr>
                                    </p:animEffect>
                                    <p:anim calcmode="lin" valueType="num">
                                      <p:cBhvr>
                                        <p:cTn id="5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8" presetClass="entr" presetSubtype="16"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diamond(in)">
                                      <p:cBhvr>
                                        <p:cTn id="56" dur="750"/>
                                        <p:tgtEl>
                                          <p:spTgt spid="9"/>
                                        </p:tgtEl>
                                      </p:cBhvr>
                                    </p:animEffect>
                                  </p:childTnLst>
                                </p:cTn>
                              </p:par>
                            </p:childTnLst>
                          </p:cTn>
                        </p:par>
                        <p:par>
                          <p:cTn id="57" fill="hold">
                            <p:stCondLst>
                              <p:cond delay="750"/>
                            </p:stCondLst>
                            <p:childTnLst>
                              <p:par>
                                <p:cTn id="58" presetID="2" presetClass="entr" presetSubtype="4" fill="hold" nodeType="afterEffect">
                                  <p:stCondLst>
                                    <p:cond delay="0"/>
                                  </p:stCondLst>
                                  <p:childTnLst>
                                    <p:set>
                                      <p:cBhvr>
                                        <p:cTn id="59" dur="1" fill="hold">
                                          <p:stCondLst>
                                            <p:cond delay="0"/>
                                          </p:stCondLst>
                                        </p:cTn>
                                        <p:tgtEl>
                                          <p:spTgt spid="12">
                                            <p:txEl>
                                              <p:pRg st="0" end="0"/>
                                            </p:txEl>
                                          </p:spTgt>
                                        </p:tgtEl>
                                        <p:attrNameLst>
                                          <p:attrName>style.visibility</p:attrName>
                                        </p:attrNameLst>
                                      </p:cBhvr>
                                      <p:to>
                                        <p:strVal val="visible"/>
                                      </p:to>
                                    </p:set>
                                    <p:anim calcmode="lin" valueType="num">
                                      <p:cBhvr additive="base">
                                        <p:cTn id="6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10000"/>
              </a:schemeClr>
            </a:gs>
            <a:gs pos="44000">
              <a:schemeClr val="bg2">
                <a:lumMod val="50000"/>
              </a:schemeClr>
            </a:gs>
            <a:gs pos="72000">
              <a:schemeClr val="bg2">
                <a:lumMod val="50000"/>
              </a:schemeClr>
            </a:gs>
            <a:gs pos="22000">
              <a:schemeClr val="bg2">
                <a:lumMod val="25000"/>
              </a:schemeClr>
            </a:gs>
            <a:gs pos="100000">
              <a:schemeClr val="bg2">
                <a:lumMod val="75000"/>
              </a:schemeClr>
            </a:gs>
          </a:gsLst>
          <a:lin ang="13500000" scaled="1"/>
          <a:tileRect/>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C2AA8A7-D7B7-3E4D-510B-C5ACB978CEEE}"/>
              </a:ext>
            </a:extLst>
          </p:cNvPr>
          <p:cNvSpPr txBox="1"/>
          <p:nvPr/>
        </p:nvSpPr>
        <p:spPr>
          <a:xfrm>
            <a:off x="562407" y="522759"/>
            <a:ext cx="5334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GB" sz="2400" dirty="0">
                <a:solidFill>
                  <a:schemeClr val="bg1"/>
                </a:solidFill>
                <a:cs typeface="Calibri"/>
              </a:rPr>
              <a:t> The net result is a </a:t>
            </a:r>
            <a:r>
              <a:rPr lang="en-GB" sz="2400" dirty="0" err="1">
                <a:solidFill>
                  <a:schemeClr val="bg1"/>
                </a:solidFill>
                <a:cs typeface="Calibri"/>
              </a:rPr>
              <a:t>color</a:t>
            </a:r>
            <a:r>
              <a:rPr lang="en-GB" sz="2400" dirty="0">
                <a:solidFill>
                  <a:schemeClr val="bg1"/>
                </a:solidFill>
                <a:cs typeface="Calibri"/>
              </a:rPr>
              <a:t> changes is shown in (1)</a:t>
            </a:r>
          </a:p>
        </p:txBody>
      </p:sp>
      <p:sp>
        <p:nvSpPr>
          <p:cNvPr id="16" name="TextBox 15">
            <a:extLst>
              <a:ext uri="{FF2B5EF4-FFF2-40B4-BE49-F238E27FC236}">
                <a16:creationId xmlns:a16="http://schemas.microsoft.com/office/drawing/2014/main" id="{0C2ECF9B-303F-EADE-DC19-F800C03AB15C}"/>
              </a:ext>
            </a:extLst>
          </p:cNvPr>
          <p:cNvSpPr txBox="1"/>
          <p:nvPr/>
        </p:nvSpPr>
        <p:spPr>
          <a:xfrm>
            <a:off x="562407" y="1589079"/>
            <a:ext cx="53340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400" dirty="0">
                <a:solidFill>
                  <a:schemeClr val="bg1"/>
                </a:solidFill>
                <a:cs typeface="Calibri"/>
              </a:rPr>
              <a:t>no change in the absorbance of glucose measurements after applying 2W UV light for 30 minutes (2)</a:t>
            </a:r>
            <a:endParaRPr lang="en-US" dirty="0">
              <a:solidFill>
                <a:schemeClr val="bg1"/>
              </a:solidFill>
            </a:endParaRPr>
          </a:p>
          <a:p>
            <a:endParaRPr lang="en-GB" sz="2400" dirty="0">
              <a:solidFill>
                <a:schemeClr val="bg1"/>
              </a:solidFill>
              <a:cs typeface="Calibri"/>
            </a:endParaRPr>
          </a:p>
          <a:p>
            <a:endParaRPr lang="en-GB" sz="2400" dirty="0">
              <a:solidFill>
                <a:schemeClr val="bg1"/>
              </a:solidFill>
              <a:cs typeface="Calibri"/>
            </a:endParaRPr>
          </a:p>
          <a:p>
            <a:endParaRPr lang="en-GB" sz="2400" dirty="0">
              <a:solidFill>
                <a:schemeClr val="bg1"/>
              </a:solidFill>
              <a:cs typeface="Calibri"/>
            </a:endParaRPr>
          </a:p>
        </p:txBody>
      </p:sp>
      <p:sp>
        <p:nvSpPr>
          <p:cNvPr id="17" name="TextBox 16">
            <a:extLst>
              <a:ext uri="{FF2B5EF4-FFF2-40B4-BE49-F238E27FC236}">
                <a16:creationId xmlns:a16="http://schemas.microsoft.com/office/drawing/2014/main" id="{0F5F8825-6B23-FB1F-E8C7-7C883BAF2E18}"/>
              </a:ext>
            </a:extLst>
          </p:cNvPr>
          <p:cNvSpPr txBox="1"/>
          <p:nvPr/>
        </p:nvSpPr>
        <p:spPr>
          <a:xfrm>
            <a:off x="562407" y="3255155"/>
            <a:ext cx="500541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GB" sz="2400" dirty="0">
                <a:solidFill>
                  <a:schemeClr val="bg1"/>
                </a:solidFill>
                <a:cs typeface="Calibri" panose="020F0502020204030204"/>
              </a:rPr>
              <a:t>The measurements obtained from the biosensors are same </a:t>
            </a:r>
            <a:r>
              <a:rPr lang="en-GB" sz="2400" dirty="0">
                <a:solidFill>
                  <a:schemeClr val="bg1"/>
                </a:solidFill>
                <a:ea typeface="+mn-lt"/>
                <a:cs typeface="+mn-lt"/>
              </a:rPr>
              <a:t>compared to the actual glucose values readouts by a glucose sensors (3)</a:t>
            </a:r>
            <a:endParaRPr lang="en-GB" sz="2400" dirty="0">
              <a:solidFill>
                <a:schemeClr val="bg1"/>
              </a:solidFill>
              <a:cs typeface="Calibri" panose="020F0502020204030204"/>
            </a:endParaRPr>
          </a:p>
        </p:txBody>
      </p:sp>
      <p:grpSp>
        <p:nvGrpSpPr>
          <p:cNvPr id="30" name="Group 29">
            <a:extLst>
              <a:ext uri="{FF2B5EF4-FFF2-40B4-BE49-F238E27FC236}">
                <a16:creationId xmlns:a16="http://schemas.microsoft.com/office/drawing/2014/main" id="{3452D0C2-2B43-7B37-0651-D061B31F6C3C}"/>
              </a:ext>
            </a:extLst>
          </p:cNvPr>
          <p:cNvGrpSpPr/>
          <p:nvPr/>
        </p:nvGrpSpPr>
        <p:grpSpPr>
          <a:xfrm>
            <a:off x="8768220" y="3582375"/>
            <a:ext cx="3083301" cy="2706895"/>
            <a:chOff x="8768220" y="3582375"/>
            <a:chExt cx="3083301" cy="2706895"/>
          </a:xfrm>
        </p:grpSpPr>
        <p:pic>
          <p:nvPicPr>
            <p:cNvPr id="27" name="Picture 26" descr="(2)">
              <a:extLst>
                <a:ext uri="{FF2B5EF4-FFF2-40B4-BE49-F238E27FC236}">
                  <a16:creationId xmlns:a16="http://schemas.microsoft.com/office/drawing/2014/main" id="{E46CDCAD-8643-713E-66F7-DBBEBE913748}"/>
                </a:ext>
              </a:extLst>
            </p:cNvPr>
            <p:cNvPicPr>
              <a:picLocks noChangeAspect="1"/>
            </p:cNvPicPr>
            <p:nvPr/>
          </p:nvPicPr>
          <p:blipFill>
            <a:blip r:embed="rId2"/>
            <a:stretch>
              <a:fillRect/>
            </a:stretch>
          </p:blipFill>
          <p:spPr>
            <a:xfrm>
              <a:off x="8768220" y="3602845"/>
              <a:ext cx="2991267" cy="2686425"/>
            </a:xfrm>
            <a:prstGeom prst="rect">
              <a:avLst/>
            </a:prstGeom>
          </p:spPr>
        </p:pic>
        <p:sp>
          <p:nvSpPr>
            <p:cNvPr id="20" name="TextBox 19">
              <a:extLst>
                <a:ext uri="{FF2B5EF4-FFF2-40B4-BE49-F238E27FC236}">
                  <a16:creationId xmlns:a16="http://schemas.microsoft.com/office/drawing/2014/main" id="{283B3A9C-8567-A5CC-DC67-8CDF6C1CAD8D}"/>
                </a:ext>
              </a:extLst>
            </p:cNvPr>
            <p:cNvSpPr txBox="1"/>
            <p:nvPr/>
          </p:nvSpPr>
          <p:spPr>
            <a:xfrm>
              <a:off x="11335328" y="3582375"/>
              <a:ext cx="5161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dirty="0">
                  <a:solidFill>
                    <a:srgbClr val="FF0000"/>
                  </a:solidFill>
                  <a:cs typeface="Calibri"/>
                </a:rPr>
                <a:t>(2)</a:t>
              </a:r>
            </a:p>
          </p:txBody>
        </p:sp>
      </p:grpSp>
      <p:grpSp>
        <p:nvGrpSpPr>
          <p:cNvPr id="29" name="Group 28">
            <a:extLst>
              <a:ext uri="{FF2B5EF4-FFF2-40B4-BE49-F238E27FC236}">
                <a16:creationId xmlns:a16="http://schemas.microsoft.com/office/drawing/2014/main" id="{79B39561-83AD-E263-94CC-70D45072926F}"/>
              </a:ext>
            </a:extLst>
          </p:cNvPr>
          <p:cNvGrpSpPr/>
          <p:nvPr/>
        </p:nvGrpSpPr>
        <p:grpSpPr>
          <a:xfrm>
            <a:off x="6063505" y="3757904"/>
            <a:ext cx="2353023" cy="2638793"/>
            <a:chOff x="6042174" y="3739540"/>
            <a:chExt cx="2353023" cy="2638793"/>
          </a:xfrm>
        </p:grpSpPr>
        <p:pic>
          <p:nvPicPr>
            <p:cNvPr id="26" name="Picture 25">
              <a:extLst>
                <a:ext uri="{FF2B5EF4-FFF2-40B4-BE49-F238E27FC236}">
                  <a16:creationId xmlns:a16="http://schemas.microsoft.com/office/drawing/2014/main" id="{2A1703C6-C576-C16F-8F4D-4E5B3F562BCE}"/>
                </a:ext>
              </a:extLst>
            </p:cNvPr>
            <p:cNvPicPr>
              <a:picLocks noChangeAspect="1"/>
            </p:cNvPicPr>
            <p:nvPr/>
          </p:nvPicPr>
          <p:blipFill rotWithShape="1">
            <a:blip r:embed="rId3"/>
            <a:srcRect r="22326"/>
            <a:stretch/>
          </p:blipFill>
          <p:spPr>
            <a:xfrm>
              <a:off x="6042174" y="3739540"/>
              <a:ext cx="2353023" cy="2638793"/>
            </a:xfrm>
            <a:prstGeom prst="rect">
              <a:avLst/>
            </a:prstGeom>
          </p:spPr>
        </p:pic>
        <p:sp>
          <p:nvSpPr>
            <p:cNvPr id="24" name="TextBox 23">
              <a:extLst>
                <a:ext uri="{FF2B5EF4-FFF2-40B4-BE49-F238E27FC236}">
                  <a16:creationId xmlns:a16="http://schemas.microsoft.com/office/drawing/2014/main" id="{E093EAFA-B730-3A92-1A6D-CF2FC2860A81}"/>
                </a:ext>
              </a:extLst>
            </p:cNvPr>
            <p:cNvSpPr txBox="1"/>
            <p:nvPr/>
          </p:nvSpPr>
          <p:spPr>
            <a:xfrm>
              <a:off x="6064023" y="5706596"/>
              <a:ext cx="5161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dirty="0">
                  <a:solidFill>
                    <a:srgbClr val="FF0000"/>
                  </a:solidFill>
                  <a:cs typeface="Calibri"/>
                </a:rPr>
                <a:t>(3)</a:t>
              </a:r>
            </a:p>
          </p:txBody>
        </p:sp>
      </p:grpSp>
      <p:grpSp>
        <p:nvGrpSpPr>
          <p:cNvPr id="28" name="Group 27">
            <a:extLst>
              <a:ext uri="{FF2B5EF4-FFF2-40B4-BE49-F238E27FC236}">
                <a16:creationId xmlns:a16="http://schemas.microsoft.com/office/drawing/2014/main" id="{F053DE8F-304F-AF95-CAE1-8ABB8E1A9392}"/>
              </a:ext>
            </a:extLst>
          </p:cNvPr>
          <p:cNvGrpSpPr/>
          <p:nvPr/>
        </p:nvGrpSpPr>
        <p:grpSpPr>
          <a:xfrm>
            <a:off x="7867213" y="404629"/>
            <a:ext cx="3245542" cy="2850526"/>
            <a:chOff x="7867213" y="404629"/>
            <a:chExt cx="3245542" cy="2850526"/>
          </a:xfrm>
        </p:grpSpPr>
        <p:pic>
          <p:nvPicPr>
            <p:cNvPr id="25" name="Picture 24">
              <a:extLst>
                <a:ext uri="{FF2B5EF4-FFF2-40B4-BE49-F238E27FC236}">
                  <a16:creationId xmlns:a16="http://schemas.microsoft.com/office/drawing/2014/main" id="{3B60FFFC-28C2-8D6C-F72E-67A0186FE085}"/>
                </a:ext>
              </a:extLst>
            </p:cNvPr>
            <p:cNvPicPr>
              <a:picLocks noChangeAspect="1"/>
            </p:cNvPicPr>
            <p:nvPr/>
          </p:nvPicPr>
          <p:blipFill>
            <a:blip r:embed="rId4"/>
            <a:stretch>
              <a:fillRect/>
            </a:stretch>
          </p:blipFill>
          <p:spPr>
            <a:xfrm>
              <a:off x="7867213" y="404629"/>
              <a:ext cx="3245542" cy="2850526"/>
            </a:xfrm>
            <a:prstGeom prst="rect">
              <a:avLst/>
            </a:prstGeom>
          </p:spPr>
        </p:pic>
        <p:sp>
          <p:nvSpPr>
            <p:cNvPr id="19" name="TextBox 18">
              <a:extLst>
                <a:ext uri="{FF2B5EF4-FFF2-40B4-BE49-F238E27FC236}">
                  <a16:creationId xmlns:a16="http://schemas.microsoft.com/office/drawing/2014/main" id="{561F64A7-F2B6-3747-5565-4441B5DFC2A4}"/>
                </a:ext>
              </a:extLst>
            </p:cNvPr>
            <p:cNvSpPr txBox="1"/>
            <p:nvPr/>
          </p:nvSpPr>
          <p:spPr>
            <a:xfrm>
              <a:off x="7900335" y="2797415"/>
              <a:ext cx="5161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dirty="0">
                  <a:solidFill>
                    <a:srgbClr val="FF0000"/>
                  </a:solidFill>
                  <a:cs typeface="Calibri"/>
                </a:rPr>
                <a:t>(1)</a:t>
              </a:r>
            </a:p>
          </p:txBody>
        </p:sp>
      </p:grpSp>
    </p:spTree>
    <p:extLst>
      <p:ext uri="{BB962C8B-B14F-4D97-AF65-F5344CB8AC3E}">
        <p14:creationId xmlns:p14="http://schemas.microsoft.com/office/powerpoint/2010/main" val="3353910718"/>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arn(outVertical)">
                                      <p:cBhvr>
                                        <p:cTn id="11" dur="10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1000"/>
                                        <p:tgtEl>
                                          <p:spTgt spid="16">
                                            <p:txEl>
                                              <p:pRg st="0" end="0"/>
                                            </p:txEl>
                                          </p:spTgt>
                                        </p:tgtEl>
                                      </p:cBhvr>
                                    </p:animEffect>
                                  </p:childTnLst>
                                </p:cTn>
                              </p:par>
                            </p:childTnLst>
                          </p:cTn>
                        </p:par>
                        <p:par>
                          <p:cTn id="17" fill="hold">
                            <p:stCondLst>
                              <p:cond delay="1000"/>
                            </p:stCondLst>
                            <p:childTnLst>
                              <p:par>
                                <p:cTn id="18" presetID="16" presetClass="entr" presetSubtype="37"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barn(outVertical)">
                                      <p:cBhvr>
                                        <p:cTn id="20" dur="10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1000"/>
                                        <p:tgtEl>
                                          <p:spTgt spid="17">
                                            <p:txEl>
                                              <p:pRg st="0" end="0"/>
                                            </p:txEl>
                                          </p:spTgt>
                                        </p:tgtEl>
                                      </p:cBhvr>
                                    </p:animEffect>
                                  </p:childTnLst>
                                </p:cTn>
                              </p:par>
                            </p:childTnLst>
                          </p:cTn>
                        </p:par>
                        <p:par>
                          <p:cTn id="26" fill="hold">
                            <p:stCondLst>
                              <p:cond delay="1000"/>
                            </p:stCondLst>
                            <p:childTnLst>
                              <p:par>
                                <p:cTn id="27" presetID="16" presetClass="entr" presetSubtype="37"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10000"/>
              </a:schemeClr>
            </a:gs>
            <a:gs pos="44000">
              <a:schemeClr val="bg2">
                <a:lumMod val="50000"/>
              </a:schemeClr>
            </a:gs>
            <a:gs pos="72000">
              <a:schemeClr val="bg2">
                <a:lumMod val="50000"/>
              </a:schemeClr>
            </a:gs>
            <a:gs pos="22000">
              <a:schemeClr val="bg2">
                <a:lumMod val="25000"/>
              </a:schemeClr>
            </a:gs>
            <a:gs pos="100000">
              <a:schemeClr val="bg2">
                <a:lumMod val="75000"/>
              </a:schemeClr>
            </a:gs>
          </a:gsLst>
          <a:lin ang="135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DE99A5-2F24-B291-BAA5-B5817F39CF8A}"/>
              </a:ext>
            </a:extLst>
          </p:cNvPr>
          <p:cNvSpPr txBox="1"/>
          <p:nvPr/>
        </p:nvSpPr>
        <p:spPr>
          <a:xfrm>
            <a:off x="2180493" y="309490"/>
            <a:ext cx="7202658" cy="584775"/>
          </a:xfrm>
          <a:prstGeom prst="rect">
            <a:avLst/>
          </a:prstGeom>
          <a:noFill/>
        </p:spPr>
        <p:txBody>
          <a:bodyPr wrap="square" rtlCol="0">
            <a:spAutoFit/>
          </a:bodyPr>
          <a:lstStyle/>
          <a:p>
            <a:pPr algn="ctr"/>
            <a:r>
              <a:rPr lang="en-US" sz="3200" b="1" dirty="0">
                <a:solidFill>
                  <a:schemeClr val="bg1"/>
                </a:solidFill>
              </a:rPr>
              <a:t>The outcome of this model</a:t>
            </a:r>
          </a:p>
        </p:txBody>
      </p:sp>
      <p:sp>
        <p:nvSpPr>
          <p:cNvPr id="2" name="TextBox 1">
            <a:extLst>
              <a:ext uri="{FF2B5EF4-FFF2-40B4-BE49-F238E27FC236}">
                <a16:creationId xmlns:a16="http://schemas.microsoft.com/office/drawing/2014/main" id="{BF7A9C3B-34FB-6B98-6B2D-43216A9A5802}"/>
              </a:ext>
            </a:extLst>
          </p:cNvPr>
          <p:cNvSpPr txBox="1"/>
          <p:nvPr/>
        </p:nvSpPr>
        <p:spPr>
          <a:xfrm>
            <a:off x="616937" y="1074882"/>
            <a:ext cx="5479063"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Upon the testing procedure a system of three tattoos were applied on a porcine skin to provide quantitative imaging of pH, glucose, and albumin assays using a smartphone camera.</a:t>
            </a:r>
          </a:p>
        </p:txBody>
      </p:sp>
      <p:sp>
        <p:nvSpPr>
          <p:cNvPr id="4" name="TextBox 3">
            <a:extLst>
              <a:ext uri="{FF2B5EF4-FFF2-40B4-BE49-F238E27FC236}">
                <a16:creationId xmlns:a16="http://schemas.microsoft.com/office/drawing/2014/main" id="{96D1CDE0-E4C0-6E62-B47C-C2E34D27078C}"/>
              </a:ext>
            </a:extLst>
          </p:cNvPr>
          <p:cNvSpPr txBox="1"/>
          <p:nvPr/>
        </p:nvSpPr>
        <p:spPr>
          <a:xfrm>
            <a:off x="620642" y="2485484"/>
            <a:ext cx="5651128"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color of the tattoos indicates the levels of each substance, by analyzing this color we can define the condition of the patient.</a:t>
            </a:r>
          </a:p>
        </p:txBody>
      </p:sp>
      <p:pic>
        <p:nvPicPr>
          <p:cNvPr id="10" name="Picture 9">
            <a:extLst>
              <a:ext uri="{FF2B5EF4-FFF2-40B4-BE49-F238E27FC236}">
                <a16:creationId xmlns:a16="http://schemas.microsoft.com/office/drawing/2014/main" id="{75A95BB8-0CB4-E58B-F71E-9857F520C7BB}"/>
              </a:ext>
            </a:extLst>
          </p:cNvPr>
          <p:cNvPicPr>
            <a:picLocks noChangeAspect="1"/>
          </p:cNvPicPr>
          <p:nvPr/>
        </p:nvPicPr>
        <p:blipFill>
          <a:blip r:embed="rId2"/>
          <a:stretch>
            <a:fillRect/>
          </a:stretch>
        </p:blipFill>
        <p:spPr>
          <a:xfrm>
            <a:off x="6575718" y="2398321"/>
            <a:ext cx="4995640" cy="3502033"/>
          </a:xfrm>
          <a:prstGeom prst="rect">
            <a:avLst/>
          </a:prstGeom>
        </p:spPr>
      </p:pic>
      <p:sp>
        <p:nvSpPr>
          <p:cNvPr id="12" name="TextBox 11">
            <a:extLst>
              <a:ext uri="{FF2B5EF4-FFF2-40B4-BE49-F238E27FC236}">
                <a16:creationId xmlns:a16="http://schemas.microsoft.com/office/drawing/2014/main" id="{1B12C946-0724-8EB5-0648-55F7708CDCD5}"/>
              </a:ext>
            </a:extLst>
          </p:cNvPr>
          <p:cNvSpPr txBox="1"/>
          <p:nvPr/>
        </p:nvSpPr>
        <p:spPr>
          <a:xfrm>
            <a:off x="616937" y="3819832"/>
            <a:ext cx="459864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assay is imaged using a smartphone camera at a distance of 5 mm normal incidence </a:t>
            </a:r>
            <a:r>
              <a:rPr lang="en-US" sz="1600" dirty="0">
                <a:solidFill>
                  <a:schemeClr val="bg1"/>
                </a:solidFill>
              </a:rPr>
              <a:t>(perpendicular) </a:t>
            </a:r>
            <a:r>
              <a:rPr lang="en-US" dirty="0">
                <a:solidFill>
                  <a:schemeClr val="bg1"/>
                </a:solidFill>
              </a:rPr>
              <a:t>to the  detection area.</a:t>
            </a:r>
          </a:p>
        </p:txBody>
      </p:sp>
    </p:spTree>
    <p:extLst>
      <p:ext uri="{BB962C8B-B14F-4D97-AF65-F5344CB8AC3E}">
        <p14:creationId xmlns:p14="http://schemas.microsoft.com/office/powerpoint/2010/main" val="277098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1000"/>
                                        <p:tgtEl>
                                          <p:spTgt spid="12">
                                            <p:txEl>
                                              <p:pRg st="0" end="0"/>
                                            </p:txEl>
                                          </p:spTgt>
                                        </p:tgtEl>
                                      </p:cBhvr>
                                    </p:animEffect>
                                    <p:anim calcmode="lin" valueType="num">
                                      <p:cBhvr>
                                        <p:cTn id="29"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31" presetID="2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10000"/>
              </a:schemeClr>
            </a:gs>
            <a:gs pos="44000">
              <a:schemeClr val="bg2">
                <a:lumMod val="50000"/>
              </a:schemeClr>
            </a:gs>
            <a:gs pos="72000">
              <a:schemeClr val="bg2">
                <a:lumMod val="50000"/>
              </a:schemeClr>
            </a:gs>
            <a:gs pos="22000">
              <a:schemeClr val="bg2">
                <a:lumMod val="25000"/>
              </a:schemeClr>
            </a:gs>
            <a:gs pos="100000">
              <a:schemeClr val="bg2">
                <a:lumMod val="75000"/>
              </a:schemeClr>
            </a:gs>
          </a:gsLst>
          <a:lin ang="135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59FB75-66D7-CB0D-4B11-A12EC07ACD6C}"/>
              </a:ext>
            </a:extLst>
          </p:cNvPr>
          <p:cNvSpPr txBox="1"/>
          <p:nvPr/>
        </p:nvSpPr>
        <p:spPr>
          <a:xfrm>
            <a:off x="669803" y="396535"/>
            <a:ext cx="5299587"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1"/>
                </a:solidFill>
              </a:rPr>
              <a:t>some examples:</a:t>
            </a:r>
          </a:p>
        </p:txBody>
      </p:sp>
      <p:grpSp>
        <p:nvGrpSpPr>
          <p:cNvPr id="15" name="Group 14">
            <a:extLst>
              <a:ext uri="{FF2B5EF4-FFF2-40B4-BE49-F238E27FC236}">
                <a16:creationId xmlns:a16="http://schemas.microsoft.com/office/drawing/2014/main" id="{22111D14-F016-471E-7B98-7577D920EFEE}"/>
              </a:ext>
            </a:extLst>
          </p:cNvPr>
          <p:cNvGrpSpPr/>
          <p:nvPr/>
        </p:nvGrpSpPr>
        <p:grpSpPr>
          <a:xfrm>
            <a:off x="1716039" y="1096301"/>
            <a:ext cx="2105898" cy="2411943"/>
            <a:chOff x="1716039" y="1096301"/>
            <a:chExt cx="2105898" cy="2411943"/>
          </a:xfrm>
        </p:grpSpPr>
        <p:pic>
          <p:nvPicPr>
            <p:cNvPr id="3" name="Picture 2">
              <a:extLst>
                <a:ext uri="{FF2B5EF4-FFF2-40B4-BE49-F238E27FC236}">
                  <a16:creationId xmlns:a16="http://schemas.microsoft.com/office/drawing/2014/main" id="{29AB18EF-A3B7-E4AB-A858-915C8A0E2C3F}"/>
                </a:ext>
              </a:extLst>
            </p:cNvPr>
            <p:cNvPicPr>
              <a:picLocks noChangeAspect="1"/>
            </p:cNvPicPr>
            <p:nvPr/>
          </p:nvPicPr>
          <p:blipFill>
            <a:blip r:embed="rId2"/>
            <a:stretch>
              <a:fillRect/>
            </a:stretch>
          </p:blipFill>
          <p:spPr>
            <a:xfrm>
              <a:off x="1716039" y="1428834"/>
              <a:ext cx="2105898" cy="2079410"/>
            </a:xfrm>
            <a:prstGeom prst="rect">
              <a:avLst/>
            </a:prstGeom>
          </p:spPr>
        </p:pic>
        <p:sp>
          <p:nvSpPr>
            <p:cNvPr id="9" name="TextBox 8">
              <a:extLst>
                <a:ext uri="{FF2B5EF4-FFF2-40B4-BE49-F238E27FC236}">
                  <a16:creationId xmlns:a16="http://schemas.microsoft.com/office/drawing/2014/main" id="{F7421076-CDC6-7B26-6621-E0645C9904DE}"/>
                </a:ext>
              </a:extLst>
            </p:cNvPr>
            <p:cNvSpPr txBox="1"/>
            <p:nvPr/>
          </p:nvSpPr>
          <p:spPr>
            <a:xfrm>
              <a:off x="1883244" y="1096301"/>
              <a:ext cx="1615431" cy="646331"/>
            </a:xfrm>
            <a:prstGeom prst="rect">
              <a:avLst/>
            </a:prstGeom>
            <a:noFill/>
          </p:spPr>
          <p:txBody>
            <a:bodyPr wrap="square" rtlCol="0">
              <a:spAutoFit/>
            </a:bodyPr>
            <a:lstStyle/>
            <a:p>
              <a:pPr algn="ctr"/>
              <a:r>
                <a:rPr lang="en-US" dirty="0">
                  <a:solidFill>
                    <a:schemeClr val="bg1"/>
                  </a:solidFill>
                </a:rPr>
                <a:t>alkalosis</a:t>
              </a:r>
            </a:p>
            <a:p>
              <a:pPr algn="ctr"/>
              <a:endParaRPr lang="en-US" dirty="0"/>
            </a:p>
          </p:txBody>
        </p:sp>
      </p:grpSp>
      <p:grpSp>
        <p:nvGrpSpPr>
          <p:cNvPr id="16" name="Group 15">
            <a:extLst>
              <a:ext uri="{FF2B5EF4-FFF2-40B4-BE49-F238E27FC236}">
                <a16:creationId xmlns:a16="http://schemas.microsoft.com/office/drawing/2014/main" id="{5CD67C64-A1D8-ECF0-8CB2-1CC3DD364A66}"/>
              </a:ext>
            </a:extLst>
          </p:cNvPr>
          <p:cNvGrpSpPr/>
          <p:nvPr/>
        </p:nvGrpSpPr>
        <p:grpSpPr>
          <a:xfrm>
            <a:off x="4908342" y="1096301"/>
            <a:ext cx="2513184" cy="2408221"/>
            <a:chOff x="4746711" y="1096301"/>
            <a:chExt cx="2513184" cy="2408221"/>
          </a:xfrm>
        </p:grpSpPr>
        <p:pic>
          <p:nvPicPr>
            <p:cNvPr id="4" name="Picture 3">
              <a:extLst>
                <a:ext uri="{FF2B5EF4-FFF2-40B4-BE49-F238E27FC236}">
                  <a16:creationId xmlns:a16="http://schemas.microsoft.com/office/drawing/2014/main" id="{1E87492E-4DEB-BC6A-E45F-E0DABD4CE3EA}"/>
                </a:ext>
              </a:extLst>
            </p:cNvPr>
            <p:cNvPicPr>
              <a:picLocks noChangeAspect="1"/>
            </p:cNvPicPr>
            <p:nvPr/>
          </p:nvPicPr>
          <p:blipFill>
            <a:blip r:embed="rId3"/>
            <a:stretch>
              <a:fillRect/>
            </a:stretch>
          </p:blipFill>
          <p:spPr>
            <a:xfrm>
              <a:off x="4952392" y="1428834"/>
              <a:ext cx="2102471" cy="2075688"/>
            </a:xfrm>
            <a:prstGeom prst="rect">
              <a:avLst/>
            </a:prstGeom>
          </p:spPr>
        </p:pic>
        <p:sp>
          <p:nvSpPr>
            <p:cNvPr id="10" name="TextBox 9">
              <a:extLst>
                <a:ext uri="{FF2B5EF4-FFF2-40B4-BE49-F238E27FC236}">
                  <a16:creationId xmlns:a16="http://schemas.microsoft.com/office/drawing/2014/main" id="{6884D4F7-D445-8867-ED8A-DCB61B81344A}"/>
                </a:ext>
              </a:extLst>
            </p:cNvPr>
            <p:cNvSpPr txBox="1"/>
            <p:nvPr/>
          </p:nvSpPr>
          <p:spPr>
            <a:xfrm>
              <a:off x="4746711" y="1096301"/>
              <a:ext cx="2513184" cy="369332"/>
            </a:xfrm>
            <a:prstGeom prst="rect">
              <a:avLst/>
            </a:prstGeom>
            <a:noFill/>
          </p:spPr>
          <p:txBody>
            <a:bodyPr wrap="square" rtlCol="0">
              <a:spAutoFit/>
            </a:bodyPr>
            <a:lstStyle/>
            <a:p>
              <a:pPr algn="ctr"/>
              <a:r>
                <a:rPr lang="en-US" dirty="0">
                  <a:solidFill>
                    <a:schemeClr val="bg1"/>
                  </a:solidFill>
                </a:rPr>
                <a:t>metabolic</a:t>
              </a:r>
              <a:r>
                <a:rPr lang="en-US" dirty="0"/>
                <a:t> </a:t>
              </a:r>
              <a:r>
                <a:rPr lang="en-US" dirty="0">
                  <a:solidFill>
                    <a:schemeClr val="bg1"/>
                  </a:solidFill>
                </a:rPr>
                <a:t>acidosis</a:t>
              </a:r>
            </a:p>
          </p:txBody>
        </p:sp>
      </p:grpSp>
      <p:grpSp>
        <p:nvGrpSpPr>
          <p:cNvPr id="17" name="Group 16">
            <a:extLst>
              <a:ext uri="{FF2B5EF4-FFF2-40B4-BE49-F238E27FC236}">
                <a16:creationId xmlns:a16="http://schemas.microsoft.com/office/drawing/2014/main" id="{14EC42B4-C43B-3634-480D-ACCBE44B9B60}"/>
              </a:ext>
            </a:extLst>
          </p:cNvPr>
          <p:cNvGrpSpPr/>
          <p:nvPr/>
        </p:nvGrpSpPr>
        <p:grpSpPr>
          <a:xfrm>
            <a:off x="8507931" y="1096301"/>
            <a:ext cx="2103120" cy="2456071"/>
            <a:chOff x="8184669" y="1096301"/>
            <a:chExt cx="2103120" cy="2456071"/>
          </a:xfrm>
        </p:grpSpPr>
        <p:pic>
          <p:nvPicPr>
            <p:cNvPr id="5" name="Picture 4">
              <a:extLst>
                <a:ext uri="{FF2B5EF4-FFF2-40B4-BE49-F238E27FC236}">
                  <a16:creationId xmlns:a16="http://schemas.microsoft.com/office/drawing/2014/main" id="{94F7FAB6-C83F-308E-6666-D5EF59857A2E}"/>
                </a:ext>
              </a:extLst>
            </p:cNvPr>
            <p:cNvPicPr>
              <a:picLocks noChangeAspect="1"/>
            </p:cNvPicPr>
            <p:nvPr/>
          </p:nvPicPr>
          <p:blipFill>
            <a:blip r:embed="rId4"/>
            <a:stretch>
              <a:fillRect/>
            </a:stretch>
          </p:blipFill>
          <p:spPr>
            <a:xfrm>
              <a:off x="8184669" y="1428833"/>
              <a:ext cx="2103120" cy="2123539"/>
            </a:xfrm>
            <a:prstGeom prst="rect">
              <a:avLst/>
            </a:prstGeom>
          </p:spPr>
        </p:pic>
        <p:sp>
          <p:nvSpPr>
            <p:cNvPr id="11" name="TextBox 10">
              <a:extLst>
                <a:ext uri="{FF2B5EF4-FFF2-40B4-BE49-F238E27FC236}">
                  <a16:creationId xmlns:a16="http://schemas.microsoft.com/office/drawing/2014/main" id="{738DEA1E-E73F-BC73-3F36-59FCD9CD53C0}"/>
                </a:ext>
              </a:extLst>
            </p:cNvPr>
            <p:cNvSpPr txBox="1"/>
            <p:nvPr/>
          </p:nvSpPr>
          <p:spPr>
            <a:xfrm>
              <a:off x="8428513" y="1096301"/>
              <a:ext cx="1615431" cy="369332"/>
            </a:xfrm>
            <a:prstGeom prst="rect">
              <a:avLst/>
            </a:prstGeom>
            <a:noFill/>
          </p:spPr>
          <p:txBody>
            <a:bodyPr wrap="square" rtlCol="0">
              <a:spAutoFit/>
            </a:bodyPr>
            <a:lstStyle/>
            <a:p>
              <a:pPr algn="ctr"/>
              <a:r>
                <a:rPr lang="en-US" dirty="0">
                  <a:solidFill>
                    <a:schemeClr val="bg1"/>
                  </a:solidFill>
                </a:rPr>
                <a:t>Hyperglycemia</a:t>
              </a:r>
            </a:p>
          </p:txBody>
        </p:sp>
      </p:grpSp>
      <p:grpSp>
        <p:nvGrpSpPr>
          <p:cNvPr id="18" name="Group 17">
            <a:extLst>
              <a:ext uri="{FF2B5EF4-FFF2-40B4-BE49-F238E27FC236}">
                <a16:creationId xmlns:a16="http://schemas.microsoft.com/office/drawing/2014/main" id="{28D449A6-C7C6-30CC-4D2C-365C00CB9A95}"/>
              </a:ext>
            </a:extLst>
          </p:cNvPr>
          <p:cNvGrpSpPr/>
          <p:nvPr/>
        </p:nvGrpSpPr>
        <p:grpSpPr>
          <a:xfrm>
            <a:off x="1718817" y="3836407"/>
            <a:ext cx="2103120" cy="2421204"/>
            <a:chOff x="1718817" y="3836407"/>
            <a:chExt cx="2103120" cy="2421204"/>
          </a:xfrm>
        </p:grpSpPr>
        <p:pic>
          <p:nvPicPr>
            <p:cNvPr id="6" name="Picture 5">
              <a:extLst>
                <a:ext uri="{FF2B5EF4-FFF2-40B4-BE49-F238E27FC236}">
                  <a16:creationId xmlns:a16="http://schemas.microsoft.com/office/drawing/2014/main" id="{23A80339-C9C5-1AA9-598B-443CBA431E21}"/>
                </a:ext>
              </a:extLst>
            </p:cNvPr>
            <p:cNvPicPr>
              <a:picLocks noChangeAspect="1"/>
            </p:cNvPicPr>
            <p:nvPr/>
          </p:nvPicPr>
          <p:blipFill>
            <a:blip r:embed="rId5"/>
            <a:stretch>
              <a:fillRect/>
            </a:stretch>
          </p:blipFill>
          <p:spPr>
            <a:xfrm>
              <a:off x="1718817" y="4141096"/>
              <a:ext cx="2103120" cy="2116515"/>
            </a:xfrm>
            <a:prstGeom prst="rect">
              <a:avLst/>
            </a:prstGeom>
          </p:spPr>
        </p:pic>
        <p:sp>
          <p:nvSpPr>
            <p:cNvPr id="12" name="TextBox 11">
              <a:extLst>
                <a:ext uri="{FF2B5EF4-FFF2-40B4-BE49-F238E27FC236}">
                  <a16:creationId xmlns:a16="http://schemas.microsoft.com/office/drawing/2014/main" id="{52CE009E-4AEA-74EB-42B4-8C4DD62AACDA}"/>
                </a:ext>
              </a:extLst>
            </p:cNvPr>
            <p:cNvSpPr txBox="1"/>
            <p:nvPr/>
          </p:nvSpPr>
          <p:spPr>
            <a:xfrm>
              <a:off x="1963694" y="3836407"/>
              <a:ext cx="1615431" cy="923330"/>
            </a:xfrm>
            <a:prstGeom prst="rect">
              <a:avLst/>
            </a:prstGeom>
            <a:noFill/>
          </p:spPr>
          <p:txBody>
            <a:bodyPr wrap="square" rtlCol="0">
              <a:spAutoFit/>
            </a:bodyPr>
            <a:lstStyle/>
            <a:p>
              <a:pPr algn="ctr"/>
              <a:r>
                <a:rPr lang="en-US" dirty="0">
                  <a:solidFill>
                    <a:schemeClr val="bg1"/>
                  </a:solidFill>
                </a:rPr>
                <a:t>Hypoglycemia</a:t>
              </a:r>
            </a:p>
            <a:p>
              <a:pPr algn="ctr"/>
              <a:endParaRPr lang="en-US" b="1" dirty="0"/>
            </a:p>
            <a:p>
              <a:pPr algn="ctr"/>
              <a:endParaRPr lang="en-US" dirty="0"/>
            </a:p>
          </p:txBody>
        </p:sp>
      </p:grpSp>
      <p:grpSp>
        <p:nvGrpSpPr>
          <p:cNvPr id="19" name="Group 18">
            <a:extLst>
              <a:ext uri="{FF2B5EF4-FFF2-40B4-BE49-F238E27FC236}">
                <a16:creationId xmlns:a16="http://schemas.microsoft.com/office/drawing/2014/main" id="{4AA8D90C-0F97-3A14-11D3-21BD6045E799}"/>
              </a:ext>
            </a:extLst>
          </p:cNvPr>
          <p:cNvGrpSpPr/>
          <p:nvPr/>
        </p:nvGrpSpPr>
        <p:grpSpPr>
          <a:xfrm>
            <a:off x="5114023" y="3836407"/>
            <a:ext cx="2103120" cy="2421204"/>
            <a:chOff x="4951743" y="3836407"/>
            <a:chExt cx="2103120" cy="2421204"/>
          </a:xfrm>
        </p:grpSpPr>
        <p:pic>
          <p:nvPicPr>
            <p:cNvPr id="7" name="Picture 6">
              <a:extLst>
                <a:ext uri="{FF2B5EF4-FFF2-40B4-BE49-F238E27FC236}">
                  <a16:creationId xmlns:a16="http://schemas.microsoft.com/office/drawing/2014/main" id="{AF559421-62A5-437D-03D7-773012C135E6}"/>
                </a:ext>
              </a:extLst>
            </p:cNvPr>
            <p:cNvPicPr>
              <a:picLocks noChangeAspect="1"/>
            </p:cNvPicPr>
            <p:nvPr/>
          </p:nvPicPr>
          <p:blipFill rotWithShape="1">
            <a:blip r:embed="rId6"/>
            <a:srcRect r="1607"/>
            <a:stretch/>
          </p:blipFill>
          <p:spPr>
            <a:xfrm>
              <a:off x="4951743" y="4146947"/>
              <a:ext cx="2103120" cy="2110664"/>
            </a:xfrm>
            <a:prstGeom prst="rect">
              <a:avLst/>
            </a:prstGeom>
          </p:spPr>
        </p:pic>
        <p:sp>
          <p:nvSpPr>
            <p:cNvPr id="13" name="TextBox 12">
              <a:extLst>
                <a:ext uri="{FF2B5EF4-FFF2-40B4-BE49-F238E27FC236}">
                  <a16:creationId xmlns:a16="http://schemas.microsoft.com/office/drawing/2014/main" id="{1309611C-88AE-8DB3-3948-ACF2FBC9C2F7}"/>
                </a:ext>
              </a:extLst>
            </p:cNvPr>
            <p:cNvSpPr txBox="1"/>
            <p:nvPr/>
          </p:nvSpPr>
          <p:spPr>
            <a:xfrm>
              <a:off x="4991262" y="3836407"/>
              <a:ext cx="2024081" cy="646331"/>
            </a:xfrm>
            <a:prstGeom prst="rect">
              <a:avLst/>
            </a:prstGeom>
            <a:noFill/>
          </p:spPr>
          <p:txBody>
            <a:bodyPr wrap="square" rtlCol="0">
              <a:spAutoFit/>
            </a:bodyPr>
            <a:lstStyle/>
            <a:p>
              <a:pPr algn="ctr"/>
              <a:r>
                <a:rPr lang="en-US" dirty="0">
                  <a:solidFill>
                    <a:schemeClr val="bg1"/>
                  </a:solidFill>
                </a:rPr>
                <a:t>hypoalbuminemia</a:t>
              </a:r>
            </a:p>
            <a:p>
              <a:pPr algn="ctr"/>
              <a:endParaRPr lang="en-US" dirty="0"/>
            </a:p>
          </p:txBody>
        </p:sp>
      </p:grpSp>
      <p:grpSp>
        <p:nvGrpSpPr>
          <p:cNvPr id="20" name="Group 19">
            <a:extLst>
              <a:ext uri="{FF2B5EF4-FFF2-40B4-BE49-F238E27FC236}">
                <a16:creationId xmlns:a16="http://schemas.microsoft.com/office/drawing/2014/main" id="{91768D83-4DED-D31F-D2CD-77C865B679EC}"/>
              </a:ext>
            </a:extLst>
          </p:cNvPr>
          <p:cNvGrpSpPr/>
          <p:nvPr/>
        </p:nvGrpSpPr>
        <p:grpSpPr>
          <a:xfrm>
            <a:off x="7895142" y="3552372"/>
            <a:ext cx="3328696" cy="2684796"/>
            <a:chOff x="7571880" y="3559408"/>
            <a:chExt cx="3328696" cy="2684796"/>
          </a:xfrm>
        </p:grpSpPr>
        <p:pic>
          <p:nvPicPr>
            <p:cNvPr id="8" name="Picture 7">
              <a:extLst>
                <a:ext uri="{FF2B5EF4-FFF2-40B4-BE49-F238E27FC236}">
                  <a16:creationId xmlns:a16="http://schemas.microsoft.com/office/drawing/2014/main" id="{E49AA418-A405-E362-F1F6-6EA7E8DBBA25}"/>
                </a:ext>
              </a:extLst>
            </p:cNvPr>
            <p:cNvPicPr>
              <a:picLocks noChangeAspect="1"/>
            </p:cNvPicPr>
            <p:nvPr/>
          </p:nvPicPr>
          <p:blipFill>
            <a:blip r:embed="rId7"/>
            <a:stretch>
              <a:fillRect/>
            </a:stretch>
          </p:blipFill>
          <p:spPr>
            <a:xfrm>
              <a:off x="8184669" y="4154502"/>
              <a:ext cx="2103120" cy="2089702"/>
            </a:xfrm>
            <a:prstGeom prst="rect">
              <a:avLst/>
            </a:prstGeom>
          </p:spPr>
        </p:pic>
        <p:sp>
          <p:nvSpPr>
            <p:cNvPr id="14" name="TextBox 13">
              <a:extLst>
                <a:ext uri="{FF2B5EF4-FFF2-40B4-BE49-F238E27FC236}">
                  <a16:creationId xmlns:a16="http://schemas.microsoft.com/office/drawing/2014/main" id="{9A4C04A5-9F00-B99A-4EE8-C1C321564326}"/>
                </a:ext>
              </a:extLst>
            </p:cNvPr>
            <p:cNvSpPr txBox="1"/>
            <p:nvPr/>
          </p:nvSpPr>
          <p:spPr>
            <a:xfrm>
              <a:off x="7571880" y="3559408"/>
              <a:ext cx="3328696" cy="923330"/>
            </a:xfrm>
            <a:prstGeom prst="rect">
              <a:avLst/>
            </a:prstGeom>
            <a:noFill/>
          </p:spPr>
          <p:txBody>
            <a:bodyPr wrap="square" rtlCol="0">
              <a:spAutoFit/>
            </a:bodyPr>
            <a:lstStyle/>
            <a:p>
              <a:pPr algn="ctr"/>
              <a:r>
                <a:rPr lang="en-US" dirty="0">
                  <a:solidFill>
                    <a:schemeClr val="bg1"/>
                  </a:solidFill>
                </a:rPr>
                <a:t>co-developed hypoglycemia and respiratory alkalosis</a:t>
              </a:r>
            </a:p>
            <a:p>
              <a:pPr algn="ctr"/>
              <a:endParaRPr lang="en-US" dirty="0"/>
            </a:p>
          </p:txBody>
        </p:sp>
      </p:grpSp>
    </p:spTree>
    <p:extLst>
      <p:ext uri="{BB962C8B-B14F-4D97-AF65-F5344CB8AC3E}">
        <p14:creationId xmlns:p14="http://schemas.microsoft.com/office/powerpoint/2010/main" val="4106835935"/>
      </p:ext>
    </p:extLst>
  </p:cSld>
  <p:clrMapOvr>
    <a:masterClrMapping/>
  </p:clrMapOvr>
  <mc:AlternateContent xmlns:mc="http://schemas.openxmlformats.org/markup-compatibility/2006" xmlns:p14="http://schemas.microsoft.com/office/powerpoint/2010/main">
    <mc:Choice Requires="p14">
      <p:transition spd="slow" p14:dur="2000">
        <p:randomBar/>
      </p:transition>
    </mc:Choice>
    <mc:Fallback xmlns="">
      <p:transition spd="slow">
        <p:randomBa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750" fill="hold"/>
                                        <p:tgtEl>
                                          <p:spTgt spid="16"/>
                                        </p:tgtEl>
                                        <p:attrNameLst>
                                          <p:attrName>ppt_w</p:attrName>
                                        </p:attrNameLst>
                                      </p:cBhvr>
                                      <p:tavLst>
                                        <p:tav tm="0">
                                          <p:val>
                                            <p:fltVal val="0"/>
                                          </p:val>
                                        </p:tav>
                                        <p:tav tm="100000">
                                          <p:val>
                                            <p:strVal val="#ppt_w"/>
                                          </p:val>
                                        </p:tav>
                                      </p:tavLst>
                                    </p:anim>
                                    <p:anim calcmode="lin" valueType="num">
                                      <p:cBhvr>
                                        <p:cTn id="20" dur="750" fill="hold"/>
                                        <p:tgtEl>
                                          <p:spTgt spid="16"/>
                                        </p:tgtEl>
                                        <p:attrNameLst>
                                          <p:attrName>ppt_h</p:attrName>
                                        </p:attrNameLst>
                                      </p:cBhvr>
                                      <p:tavLst>
                                        <p:tav tm="0">
                                          <p:val>
                                            <p:fltVal val="0"/>
                                          </p:val>
                                        </p:tav>
                                        <p:tav tm="100000">
                                          <p:val>
                                            <p:strVal val="#ppt_h"/>
                                          </p:val>
                                        </p:tav>
                                      </p:tavLst>
                                    </p:anim>
                                    <p:animEffect transition="in" filter="fade">
                                      <p:cBhvr>
                                        <p:cTn id="21" dur="75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750" fill="hold"/>
                                        <p:tgtEl>
                                          <p:spTgt spid="17"/>
                                        </p:tgtEl>
                                        <p:attrNameLst>
                                          <p:attrName>ppt_w</p:attrName>
                                        </p:attrNameLst>
                                      </p:cBhvr>
                                      <p:tavLst>
                                        <p:tav tm="0">
                                          <p:val>
                                            <p:fltVal val="0"/>
                                          </p:val>
                                        </p:tav>
                                        <p:tav tm="100000">
                                          <p:val>
                                            <p:strVal val="#ppt_w"/>
                                          </p:val>
                                        </p:tav>
                                      </p:tavLst>
                                    </p:anim>
                                    <p:anim calcmode="lin" valueType="num">
                                      <p:cBhvr>
                                        <p:cTn id="27" dur="750" fill="hold"/>
                                        <p:tgtEl>
                                          <p:spTgt spid="17"/>
                                        </p:tgtEl>
                                        <p:attrNameLst>
                                          <p:attrName>ppt_h</p:attrName>
                                        </p:attrNameLst>
                                      </p:cBhvr>
                                      <p:tavLst>
                                        <p:tav tm="0">
                                          <p:val>
                                            <p:fltVal val="0"/>
                                          </p:val>
                                        </p:tav>
                                        <p:tav tm="100000">
                                          <p:val>
                                            <p:strVal val="#ppt_h"/>
                                          </p:val>
                                        </p:tav>
                                      </p:tavLst>
                                    </p:anim>
                                    <p:animEffect transition="in" filter="fade">
                                      <p:cBhvr>
                                        <p:cTn id="28" dur="75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750" fill="hold"/>
                                        <p:tgtEl>
                                          <p:spTgt spid="18"/>
                                        </p:tgtEl>
                                        <p:attrNameLst>
                                          <p:attrName>ppt_w</p:attrName>
                                        </p:attrNameLst>
                                      </p:cBhvr>
                                      <p:tavLst>
                                        <p:tav tm="0">
                                          <p:val>
                                            <p:fltVal val="0"/>
                                          </p:val>
                                        </p:tav>
                                        <p:tav tm="100000">
                                          <p:val>
                                            <p:strVal val="#ppt_w"/>
                                          </p:val>
                                        </p:tav>
                                      </p:tavLst>
                                    </p:anim>
                                    <p:anim calcmode="lin" valueType="num">
                                      <p:cBhvr>
                                        <p:cTn id="34" dur="750" fill="hold"/>
                                        <p:tgtEl>
                                          <p:spTgt spid="18"/>
                                        </p:tgtEl>
                                        <p:attrNameLst>
                                          <p:attrName>ppt_h</p:attrName>
                                        </p:attrNameLst>
                                      </p:cBhvr>
                                      <p:tavLst>
                                        <p:tav tm="0">
                                          <p:val>
                                            <p:fltVal val="0"/>
                                          </p:val>
                                        </p:tav>
                                        <p:tav tm="100000">
                                          <p:val>
                                            <p:strVal val="#ppt_h"/>
                                          </p:val>
                                        </p:tav>
                                      </p:tavLst>
                                    </p:anim>
                                    <p:animEffect transition="in" filter="fade">
                                      <p:cBhvr>
                                        <p:cTn id="35" dur="75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750" fill="hold"/>
                                        <p:tgtEl>
                                          <p:spTgt spid="19"/>
                                        </p:tgtEl>
                                        <p:attrNameLst>
                                          <p:attrName>ppt_w</p:attrName>
                                        </p:attrNameLst>
                                      </p:cBhvr>
                                      <p:tavLst>
                                        <p:tav tm="0">
                                          <p:val>
                                            <p:fltVal val="0"/>
                                          </p:val>
                                        </p:tav>
                                        <p:tav tm="100000">
                                          <p:val>
                                            <p:strVal val="#ppt_w"/>
                                          </p:val>
                                        </p:tav>
                                      </p:tavLst>
                                    </p:anim>
                                    <p:anim calcmode="lin" valueType="num">
                                      <p:cBhvr>
                                        <p:cTn id="41" dur="750" fill="hold"/>
                                        <p:tgtEl>
                                          <p:spTgt spid="19"/>
                                        </p:tgtEl>
                                        <p:attrNameLst>
                                          <p:attrName>ppt_h</p:attrName>
                                        </p:attrNameLst>
                                      </p:cBhvr>
                                      <p:tavLst>
                                        <p:tav tm="0">
                                          <p:val>
                                            <p:fltVal val="0"/>
                                          </p:val>
                                        </p:tav>
                                        <p:tav tm="100000">
                                          <p:val>
                                            <p:strVal val="#ppt_h"/>
                                          </p:val>
                                        </p:tav>
                                      </p:tavLst>
                                    </p:anim>
                                    <p:animEffect transition="in" filter="fade">
                                      <p:cBhvr>
                                        <p:cTn id="42" dur="75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750" fill="hold"/>
                                        <p:tgtEl>
                                          <p:spTgt spid="20"/>
                                        </p:tgtEl>
                                        <p:attrNameLst>
                                          <p:attrName>ppt_w</p:attrName>
                                        </p:attrNameLst>
                                      </p:cBhvr>
                                      <p:tavLst>
                                        <p:tav tm="0">
                                          <p:val>
                                            <p:fltVal val="0"/>
                                          </p:val>
                                        </p:tav>
                                        <p:tav tm="100000">
                                          <p:val>
                                            <p:strVal val="#ppt_w"/>
                                          </p:val>
                                        </p:tav>
                                      </p:tavLst>
                                    </p:anim>
                                    <p:anim calcmode="lin" valueType="num">
                                      <p:cBhvr>
                                        <p:cTn id="48" dur="750" fill="hold"/>
                                        <p:tgtEl>
                                          <p:spTgt spid="20"/>
                                        </p:tgtEl>
                                        <p:attrNameLst>
                                          <p:attrName>ppt_h</p:attrName>
                                        </p:attrNameLst>
                                      </p:cBhvr>
                                      <p:tavLst>
                                        <p:tav tm="0">
                                          <p:val>
                                            <p:fltVal val="0"/>
                                          </p:val>
                                        </p:tav>
                                        <p:tav tm="100000">
                                          <p:val>
                                            <p:strVal val="#ppt_h"/>
                                          </p:val>
                                        </p:tav>
                                      </p:tavLst>
                                    </p:anim>
                                    <p:animEffect transition="in" filter="fade">
                                      <p:cBhvr>
                                        <p:cTn id="49"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10000"/>
              </a:schemeClr>
            </a:gs>
            <a:gs pos="44000">
              <a:schemeClr val="bg2">
                <a:lumMod val="50000"/>
              </a:schemeClr>
            </a:gs>
            <a:gs pos="72000">
              <a:schemeClr val="bg2">
                <a:lumMod val="50000"/>
              </a:schemeClr>
            </a:gs>
            <a:gs pos="22000">
              <a:schemeClr val="bg2">
                <a:lumMod val="25000"/>
              </a:schemeClr>
            </a:gs>
            <a:gs pos="100000">
              <a:schemeClr val="bg2">
                <a:lumMod val="75000"/>
              </a:schemeClr>
            </a:gs>
          </a:gsLst>
          <a:lin ang="13500000" scaled="1"/>
          <a:tileRect/>
        </a:gra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BDF49CB-98C9-BF91-F1F7-E07B9D015ADD}"/>
              </a:ext>
            </a:extLst>
          </p:cNvPr>
          <p:cNvSpPr txBox="1"/>
          <p:nvPr/>
        </p:nvSpPr>
        <p:spPr>
          <a:xfrm>
            <a:off x="3176953" y="379827"/>
            <a:ext cx="5838093" cy="646331"/>
          </a:xfrm>
          <a:prstGeom prst="rect">
            <a:avLst/>
          </a:prstGeom>
          <a:noFill/>
        </p:spPr>
        <p:txBody>
          <a:bodyPr wrap="square" rtlCol="0">
            <a:spAutoFit/>
          </a:bodyPr>
          <a:lstStyle/>
          <a:p>
            <a:pPr algn="ctr"/>
            <a:r>
              <a:rPr lang="en-US" sz="3600" b="1" dirty="0">
                <a:solidFill>
                  <a:schemeClr val="bg1"/>
                </a:solidFill>
              </a:rPr>
              <a:t>Conclusions</a:t>
            </a:r>
          </a:p>
        </p:txBody>
      </p:sp>
      <p:sp>
        <p:nvSpPr>
          <p:cNvPr id="22" name="TextBox 21">
            <a:extLst>
              <a:ext uri="{FF2B5EF4-FFF2-40B4-BE49-F238E27FC236}">
                <a16:creationId xmlns:a16="http://schemas.microsoft.com/office/drawing/2014/main" id="{3D5D9406-7D28-8E74-6E75-E505848ADB75}"/>
              </a:ext>
            </a:extLst>
          </p:cNvPr>
          <p:cNvSpPr txBox="1"/>
          <p:nvPr/>
        </p:nvSpPr>
        <p:spPr>
          <a:xfrm>
            <a:off x="1231690" y="3073717"/>
            <a:ext cx="5576342" cy="2585323"/>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rPr>
              <a:t>the sensor feasibility should be assessed in vivo animal models to assess immunogenicity and foreign body response.</a:t>
            </a:r>
          </a:p>
          <a:p>
            <a:pPr marL="342900" indent="-342900">
              <a:buFont typeface="Arial" panose="020B0604020202020204" pitchFamily="34" charset="0"/>
              <a:buChar char="•"/>
            </a:pPr>
            <a:r>
              <a:rPr lang="en-US" dirty="0">
                <a:solidFill>
                  <a:schemeClr val="bg1"/>
                </a:solidFill>
              </a:rPr>
              <a:t> The applications of the sensors can be extended to the detection of electrolytes, proteins, pathogenic microorganisms, gasses and dehydration status. </a:t>
            </a:r>
          </a:p>
          <a:p>
            <a:pPr marL="342900" indent="-342900">
              <a:buFont typeface="Arial" panose="020B0604020202020204" pitchFamily="34" charset="0"/>
              <a:buChar char="•"/>
            </a:pPr>
            <a:r>
              <a:rPr lang="en-US" dirty="0">
                <a:solidFill>
                  <a:schemeClr val="bg1"/>
                </a:solidFill>
              </a:rPr>
              <a:t>The developed dermal sensors may have an application in medical diagnostics to monitor a broad range of metabolite biomarkers.</a:t>
            </a:r>
          </a:p>
        </p:txBody>
      </p:sp>
      <p:sp>
        <p:nvSpPr>
          <p:cNvPr id="23" name="TextBox 22">
            <a:extLst>
              <a:ext uri="{FF2B5EF4-FFF2-40B4-BE49-F238E27FC236}">
                <a16:creationId xmlns:a16="http://schemas.microsoft.com/office/drawing/2014/main" id="{1D50E874-0B95-3F24-B18E-DE1CE1E6A299}"/>
              </a:ext>
            </a:extLst>
          </p:cNvPr>
          <p:cNvSpPr txBox="1"/>
          <p:nvPr/>
        </p:nvSpPr>
        <p:spPr>
          <a:xfrm>
            <a:off x="1231690" y="1026158"/>
            <a:ext cx="9728617" cy="2031325"/>
          </a:xfrm>
          <a:prstGeom prst="rect">
            <a:avLst/>
          </a:prstGeom>
          <a:noFill/>
        </p:spPr>
        <p:txBody>
          <a:bodyPr wrap="square" rtlCol="0">
            <a:spAutoFit/>
          </a:bodyPr>
          <a:lstStyle/>
          <a:p>
            <a:r>
              <a:rPr lang="en-US" dirty="0">
                <a:solidFill>
                  <a:schemeClr val="bg1"/>
                </a:solidFill>
              </a:rPr>
              <a:t>We have presented a colorimetric dermal tattoo biosensor for the detection of multiple health-related biomarkers without complex operations.</a:t>
            </a:r>
          </a:p>
          <a:p>
            <a:endParaRPr lang="en-US" dirty="0">
              <a:solidFill>
                <a:schemeClr val="bg1"/>
              </a:solidFill>
            </a:endParaRPr>
          </a:p>
          <a:p>
            <a:r>
              <a:rPr lang="en-US" dirty="0">
                <a:solidFill>
                  <a:schemeClr val="bg1"/>
                </a:solidFill>
              </a:rPr>
              <a:t>The developed colorimetric dermal tattoo biosensor would beneﬁt the ﬁeld of health management and disease monitoring, especially for chronic patients, because of its aesthetic and minimally invasive properties, suitability for multiple environmental conditions</a:t>
            </a:r>
          </a:p>
          <a:p>
            <a:endParaRPr lang="en-US" dirty="0">
              <a:solidFill>
                <a:schemeClr val="bg1"/>
              </a:solidFill>
            </a:endParaRPr>
          </a:p>
        </p:txBody>
      </p:sp>
    </p:spTree>
    <p:extLst>
      <p:ext uri="{BB962C8B-B14F-4D97-AF65-F5344CB8AC3E}">
        <p14:creationId xmlns:p14="http://schemas.microsoft.com/office/powerpoint/2010/main" val="1391002324"/>
      </p:ext>
    </p:extLst>
  </p:cSld>
  <p:clrMapOvr>
    <a:masterClrMapping/>
  </p:clrMapOvr>
  <mc:AlternateContent xmlns:mc="http://schemas.openxmlformats.org/markup-compatibility/2006" xmlns:p14="http://schemas.microsoft.com/office/powerpoint/2010/main">
    <mc:Choice Requires="p14">
      <p:transition spd="slow" p14:dur="2000">
        <p:randomBar/>
      </p:transition>
    </mc:Choice>
    <mc:Fallback xmlns="">
      <p:transition spd="slow">
        <p:randomBa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25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wipe(left)">
                                      <p:cBhvr>
                                        <p:cTn id="12" dur="125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wipe(left)">
                                      <p:cBhvr>
                                        <p:cTn id="17" dur="125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wipe(left)">
                                      <p:cBhvr>
                                        <p:cTn id="22" dur="125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xEl>
                                              <p:pRg st="1" end="1"/>
                                            </p:txEl>
                                          </p:spTgt>
                                        </p:tgtEl>
                                        <p:attrNameLst>
                                          <p:attrName>style.visibility</p:attrName>
                                        </p:attrNameLst>
                                      </p:cBhvr>
                                      <p:to>
                                        <p:strVal val="visible"/>
                                      </p:to>
                                    </p:set>
                                    <p:animEffect transition="in" filter="wipe(left)">
                                      <p:cBhvr>
                                        <p:cTn id="27" dur="1250"/>
                                        <p:tgtEl>
                                          <p:spTgt spid="2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xEl>
                                              <p:pRg st="2" end="2"/>
                                            </p:txEl>
                                          </p:spTgt>
                                        </p:tgtEl>
                                        <p:attrNameLst>
                                          <p:attrName>style.visibility</p:attrName>
                                        </p:attrNameLst>
                                      </p:cBhvr>
                                      <p:to>
                                        <p:strVal val="visible"/>
                                      </p:to>
                                    </p:set>
                                    <p:animEffect transition="in" filter="wipe(left)">
                                      <p:cBhvr>
                                        <p:cTn id="32" dur="125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4E2B4-FF77-B9EE-ED82-F2FBD51987AF}"/>
              </a:ext>
            </a:extLst>
          </p:cNvPr>
          <p:cNvSpPr txBox="1"/>
          <p:nvPr/>
        </p:nvSpPr>
        <p:spPr>
          <a:xfrm>
            <a:off x="3176953" y="471267"/>
            <a:ext cx="5838093" cy="646331"/>
          </a:xfrm>
          <a:prstGeom prst="rect">
            <a:avLst/>
          </a:prstGeom>
          <a:noFill/>
        </p:spPr>
        <p:txBody>
          <a:bodyPr wrap="square" rtlCol="0">
            <a:spAutoFit/>
          </a:bodyPr>
          <a:lstStyle/>
          <a:p>
            <a:pPr algn="ctr"/>
            <a:r>
              <a:rPr lang="en-US" sz="3600" b="1" dirty="0">
                <a:solidFill>
                  <a:schemeClr val="tx1">
                    <a:lumMod val="95000"/>
                    <a:lumOff val="5000"/>
                  </a:schemeClr>
                </a:solidFill>
              </a:rPr>
              <a:t>References</a:t>
            </a:r>
          </a:p>
        </p:txBody>
      </p:sp>
      <p:sp>
        <p:nvSpPr>
          <p:cNvPr id="6" name="TextBox 5">
            <a:extLst>
              <a:ext uri="{FF2B5EF4-FFF2-40B4-BE49-F238E27FC236}">
                <a16:creationId xmlns:a16="http://schemas.microsoft.com/office/drawing/2014/main" id="{61EBFE47-1529-2B15-9EA6-E7EE018D141D}"/>
              </a:ext>
            </a:extLst>
          </p:cNvPr>
          <p:cNvSpPr txBox="1"/>
          <p:nvPr/>
        </p:nvSpPr>
        <p:spPr>
          <a:xfrm>
            <a:off x="509666" y="1543987"/>
            <a:ext cx="11467475" cy="3139321"/>
          </a:xfrm>
          <a:prstGeom prst="rect">
            <a:avLst/>
          </a:prstGeom>
          <a:noFill/>
        </p:spPr>
        <p:txBody>
          <a:bodyPr wrap="square" rtlCol="0">
            <a:spAutoFit/>
          </a:bodyPr>
          <a:lstStyle/>
          <a:p>
            <a:pPr marL="342900" indent="-342900">
              <a:buFont typeface="+mj-lt"/>
              <a:buAutoNum type="arabicPeriod"/>
            </a:pPr>
            <a:r>
              <a:rPr lang="en-US" b="0" i="0" dirty="0" err="1">
                <a:solidFill>
                  <a:srgbClr val="05103E"/>
                </a:solidFill>
                <a:effectLst/>
                <a:latin typeface="Times New Roman" panose="02020603050405020304" pitchFamily="18" charset="0"/>
              </a:rPr>
              <a:t>Yetisen</a:t>
            </a:r>
            <a:r>
              <a:rPr lang="en-US" b="0" i="0" dirty="0">
                <a:solidFill>
                  <a:srgbClr val="05103E"/>
                </a:solidFill>
                <a:effectLst/>
                <a:latin typeface="Times New Roman" panose="02020603050405020304" pitchFamily="18" charset="0"/>
              </a:rPr>
              <a:t>, A. K., </a:t>
            </a:r>
            <a:r>
              <a:rPr lang="en-US" b="0" i="0" dirty="0" err="1">
                <a:solidFill>
                  <a:srgbClr val="05103E"/>
                </a:solidFill>
                <a:effectLst/>
                <a:latin typeface="Times New Roman" panose="02020603050405020304" pitchFamily="18" charset="0"/>
              </a:rPr>
              <a:t>Moreddu</a:t>
            </a:r>
            <a:r>
              <a:rPr lang="en-US" b="0" i="0" dirty="0">
                <a:solidFill>
                  <a:srgbClr val="05103E"/>
                </a:solidFill>
                <a:effectLst/>
                <a:latin typeface="Times New Roman" panose="02020603050405020304" pitchFamily="18" charset="0"/>
              </a:rPr>
              <a:t>, R., </a:t>
            </a:r>
            <a:r>
              <a:rPr lang="en-US" b="0" i="0" dirty="0" err="1">
                <a:solidFill>
                  <a:srgbClr val="05103E"/>
                </a:solidFill>
                <a:effectLst/>
                <a:latin typeface="Times New Roman" panose="02020603050405020304" pitchFamily="18" charset="0"/>
              </a:rPr>
              <a:t>Seifi</a:t>
            </a:r>
            <a:r>
              <a:rPr lang="en-US" b="0" i="0" dirty="0">
                <a:solidFill>
                  <a:srgbClr val="05103E"/>
                </a:solidFill>
                <a:effectLst/>
                <a:latin typeface="Times New Roman" panose="02020603050405020304" pitchFamily="18" charset="0"/>
              </a:rPr>
              <a:t>, S., Jiang, N., Vega, K., Dong, X., Dong, J., Butt, H., </a:t>
            </a:r>
            <a:r>
              <a:rPr lang="en-US" b="0" i="0" dirty="0" err="1">
                <a:solidFill>
                  <a:srgbClr val="05103E"/>
                </a:solidFill>
                <a:effectLst/>
                <a:latin typeface="Times New Roman" panose="02020603050405020304" pitchFamily="18" charset="0"/>
              </a:rPr>
              <a:t>Jakobi</a:t>
            </a:r>
            <a:r>
              <a:rPr lang="en-US" b="0" i="0" dirty="0">
                <a:solidFill>
                  <a:srgbClr val="05103E"/>
                </a:solidFill>
                <a:effectLst/>
                <a:latin typeface="Times New Roman" panose="02020603050405020304" pitchFamily="18" charset="0"/>
              </a:rPr>
              <a:t>, M., Elsner, M., &amp; Koch, A. W. (2019). Dermal Tattoo Biosensors for Colorimetric Metabolite Detection. </a:t>
            </a:r>
            <a:r>
              <a:rPr lang="en-US" b="0" i="1" dirty="0" err="1">
                <a:solidFill>
                  <a:srgbClr val="05103E"/>
                </a:solidFill>
                <a:effectLst/>
                <a:latin typeface="Times New Roman" panose="02020603050405020304" pitchFamily="18" charset="0"/>
              </a:rPr>
              <a:t>Angewandte</a:t>
            </a:r>
            <a:r>
              <a:rPr lang="en-US" b="0" i="1" dirty="0">
                <a:solidFill>
                  <a:srgbClr val="05103E"/>
                </a:solidFill>
                <a:effectLst/>
                <a:latin typeface="Times New Roman" panose="02020603050405020304" pitchFamily="18" charset="0"/>
              </a:rPr>
              <a:t> </a:t>
            </a:r>
            <a:r>
              <a:rPr lang="en-US" b="0" i="1" dirty="0" err="1">
                <a:solidFill>
                  <a:srgbClr val="05103E"/>
                </a:solidFill>
                <a:effectLst/>
                <a:latin typeface="Times New Roman" panose="02020603050405020304" pitchFamily="18" charset="0"/>
              </a:rPr>
              <a:t>Chemie</a:t>
            </a:r>
            <a:r>
              <a:rPr lang="en-US" b="0" i="1" dirty="0">
                <a:solidFill>
                  <a:srgbClr val="05103E"/>
                </a:solidFill>
                <a:effectLst/>
                <a:latin typeface="Times New Roman" panose="02020603050405020304" pitchFamily="18" charset="0"/>
              </a:rPr>
              <a:t> International Edition</a:t>
            </a:r>
            <a:r>
              <a:rPr lang="en-US" b="0" i="0" dirty="0">
                <a:solidFill>
                  <a:srgbClr val="05103E"/>
                </a:solidFill>
                <a:effectLst/>
                <a:latin typeface="Times New Roman" panose="02020603050405020304" pitchFamily="18" charset="0"/>
              </a:rPr>
              <a:t>, </a:t>
            </a:r>
            <a:r>
              <a:rPr lang="en-US" b="0" i="1" dirty="0">
                <a:solidFill>
                  <a:srgbClr val="05103E"/>
                </a:solidFill>
                <a:effectLst/>
                <a:latin typeface="Times New Roman" panose="02020603050405020304" pitchFamily="18" charset="0"/>
              </a:rPr>
              <a:t>58</a:t>
            </a:r>
            <a:r>
              <a:rPr lang="en-US" b="0" i="0" dirty="0">
                <a:solidFill>
                  <a:srgbClr val="05103E"/>
                </a:solidFill>
                <a:effectLst/>
                <a:latin typeface="Times New Roman" panose="02020603050405020304" pitchFamily="18" charset="0"/>
              </a:rPr>
              <a:t>(31), 10506–10513. https://doi.org/10.1002/anie.201904416</a:t>
            </a:r>
            <a:endParaRPr lang="en-US" dirty="0">
              <a:solidFill>
                <a:srgbClr val="1C1D1E"/>
              </a:solidFill>
              <a:latin typeface="Open Sans" panose="020B0606030504020204" pitchFamily="34" charset="0"/>
            </a:endParaRPr>
          </a:p>
          <a:p>
            <a:pPr marL="342900" indent="-342900">
              <a:buFont typeface="+mj-lt"/>
              <a:buAutoNum type="arabicPeriod"/>
            </a:pPr>
            <a:endParaRPr lang="en-US" b="0" i="0" dirty="0">
              <a:solidFill>
                <a:srgbClr val="1C1D1E"/>
              </a:solidFill>
              <a:effectLst/>
              <a:latin typeface="Open Sans" panose="020B0606030504020204" pitchFamily="34" charset="0"/>
            </a:endParaRPr>
          </a:p>
          <a:p>
            <a:pPr marL="342900" indent="-342900">
              <a:buFont typeface="+mj-lt"/>
              <a:buAutoNum type="arabicPeriod"/>
            </a:pPr>
            <a:r>
              <a:rPr lang="en-US" b="0" i="0" dirty="0">
                <a:solidFill>
                  <a:srgbClr val="05103E"/>
                </a:solidFill>
                <a:effectLst/>
                <a:latin typeface="Times New Roman" panose="02020603050405020304" pitchFamily="18" charset="0"/>
              </a:rPr>
              <a:t>He, R., Liu, H., Fang, T., </a:t>
            </a:r>
            <a:r>
              <a:rPr lang="en-US" b="0" i="0" dirty="0" err="1">
                <a:solidFill>
                  <a:srgbClr val="05103E"/>
                </a:solidFill>
                <a:effectLst/>
                <a:latin typeface="Times New Roman" panose="02020603050405020304" pitchFamily="18" charset="0"/>
              </a:rPr>
              <a:t>Niu</a:t>
            </a:r>
            <a:r>
              <a:rPr lang="en-US" b="0" i="0" dirty="0">
                <a:solidFill>
                  <a:srgbClr val="05103E"/>
                </a:solidFill>
                <a:effectLst/>
                <a:latin typeface="Times New Roman" panose="02020603050405020304" pitchFamily="18" charset="0"/>
              </a:rPr>
              <a:t>, Y., Zhang, H., Han, F., Gao, B., Li, F., &amp; Xu, F. (2021). A Colorimetric Dermal Tattoo Biosensor Fabricated by Microneedle Patch for Multiplexed Detection of Health‐Related Biomarkers. </a:t>
            </a:r>
            <a:r>
              <a:rPr lang="en-US" b="0" i="1" dirty="0">
                <a:solidFill>
                  <a:srgbClr val="05103E"/>
                </a:solidFill>
                <a:effectLst/>
                <a:latin typeface="Times New Roman" panose="02020603050405020304" pitchFamily="18" charset="0"/>
              </a:rPr>
              <a:t>Advanced Science</a:t>
            </a:r>
            <a:r>
              <a:rPr lang="en-US" b="0" i="0" dirty="0">
                <a:solidFill>
                  <a:srgbClr val="05103E"/>
                </a:solidFill>
                <a:effectLst/>
                <a:latin typeface="Times New Roman" panose="02020603050405020304" pitchFamily="18" charset="0"/>
              </a:rPr>
              <a:t>, </a:t>
            </a:r>
            <a:r>
              <a:rPr lang="en-US" b="0" i="1" dirty="0">
                <a:solidFill>
                  <a:srgbClr val="05103E"/>
                </a:solidFill>
                <a:effectLst/>
                <a:latin typeface="Times New Roman" panose="02020603050405020304" pitchFamily="18" charset="0"/>
              </a:rPr>
              <a:t>8</a:t>
            </a:r>
            <a:r>
              <a:rPr lang="en-US" b="0" i="0" dirty="0">
                <a:solidFill>
                  <a:srgbClr val="05103E"/>
                </a:solidFill>
                <a:effectLst/>
                <a:latin typeface="Times New Roman" panose="02020603050405020304" pitchFamily="18" charset="0"/>
              </a:rPr>
              <a:t>(24), 2103030. https://doi.org/10.1002/advs.202103030</a:t>
            </a:r>
          </a:p>
          <a:p>
            <a:pPr marL="342900" indent="-342900">
              <a:buFont typeface="+mj-lt"/>
              <a:buAutoNum type="arabicPeriod"/>
            </a:pPr>
            <a:endParaRPr lang="en-US" dirty="0">
              <a:solidFill>
                <a:srgbClr val="05103E"/>
              </a:solidFill>
              <a:latin typeface="Times New Roman" panose="02020603050405020304" pitchFamily="18" charset="0"/>
            </a:endParaRPr>
          </a:p>
          <a:p>
            <a:pPr marL="342900" indent="-342900">
              <a:buFont typeface="+mj-lt"/>
              <a:buAutoNum type="arabicPeriod"/>
            </a:pPr>
            <a:r>
              <a:rPr lang="en-US" b="0" i="0" dirty="0">
                <a:solidFill>
                  <a:srgbClr val="05103E"/>
                </a:solidFill>
                <a:effectLst/>
                <a:latin typeface="Times New Roman" panose="02020603050405020304" pitchFamily="18" charset="0"/>
              </a:rPr>
              <a:t>Jiang, N., </a:t>
            </a:r>
            <a:r>
              <a:rPr lang="en-US" b="0" i="0" dirty="0" err="1">
                <a:solidFill>
                  <a:srgbClr val="05103E"/>
                </a:solidFill>
                <a:effectLst/>
                <a:latin typeface="Times New Roman" panose="02020603050405020304" pitchFamily="18" charset="0"/>
              </a:rPr>
              <a:t>Yetisen</a:t>
            </a:r>
            <a:r>
              <a:rPr lang="en-US" b="0" i="0" dirty="0">
                <a:solidFill>
                  <a:srgbClr val="05103E"/>
                </a:solidFill>
                <a:effectLst/>
                <a:latin typeface="Times New Roman" panose="02020603050405020304" pitchFamily="18" charset="0"/>
              </a:rPr>
              <a:t>, A. K., </a:t>
            </a:r>
            <a:r>
              <a:rPr lang="en-US" b="0" i="0" dirty="0" err="1">
                <a:solidFill>
                  <a:srgbClr val="05103E"/>
                </a:solidFill>
                <a:effectLst/>
                <a:latin typeface="Times New Roman" panose="02020603050405020304" pitchFamily="18" charset="0"/>
              </a:rPr>
              <a:t>Linhart</a:t>
            </a:r>
            <a:r>
              <a:rPr lang="en-US" b="0" i="0" dirty="0">
                <a:solidFill>
                  <a:srgbClr val="05103E"/>
                </a:solidFill>
                <a:effectLst/>
                <a:latin typeface="Times New Roman" panose="02020603050405020304" pitchFamily="18" charset="0"/>
              </a:rPr>
              <a:t>, N., </a:t>
            </a:r>
            <a:r>
              <a:rPr lang="en-US" b="0" i="0" dirty="0" err="1">
                <a:solidFill>
                  <a:srgbClr val="05103E"/>
                </a:solidFill>
                <a:effectLst/>
                <a:latin typeface="Times New Roman" panose="02020603050405020304" pitchFamily="18" charset="0"/>
              </a:rPr>
              <a:t>Flisikowski</a:t>
            </a:r>
            <a:r>
              <a:rPr lang="en-US" b="0" i="0" dirty="0">
                <a:solidFill>
                  <a:srgbClr val="05103E"/>
                </a:solidFill>
                <a:effectLst/>
                <a:latin typeface="Times New Roman" panose="02020603050405020304" pitchFamily="18" charset="0"/>
              </a:rPr>
              <a:t>, K., Dong, J., Dong, X., Butt, H., </a:t>
            </a:r>
            <a:r>
              <a:rPr lang="en-US" b="0" i="0" dirty="0" err="1">
                <a:solidFill>
                  <a:srgbClr val="05103E"/>
                </a:solidFill>
                <a:effectLst/>
                <a:latin typeface="Times New Roman" panose="02020603050405020304" pitchFamily="18" charset="0"/>
              </a:rPr>
              <a:t>Jakobi</a:t>
            </a:r>
            <a:r>
              <a:rPr lang="en-US" b="0" i="0" dirty="0">
                <a:solidFill>
                  <a:srgbClr val="05103E"/>
                </a:solidFill>
                <a:effectLst/>
                <a:latin typeface="Times New Roman" panose="02020603050405020304" pitchFamily="18" charset="0"/>
              </a:rPr>
              <a:t>, M., </a:t>
            </a:r>
            <a:r>
              <a:rPr lang="en-US" b="0" i="0" dirty="0" err="1">
                <a:solidFill>
                  <a:srgbClr val="05103E"/>
                </a:solidFill>
                <a:effectLst/>
                <a:latin typeface="Times New Roman" panose="02020603050405020304" pitchFamily="18" charset="0"/>
              </a:rPr>
              <a:t>Schnieke</a:t>
            </a:r>
            <a:r>
              <a:rPr lang="en-US" b="0" i="0" dirty="0">
                <a:solidFill>
                  <a:srgbClr val="05103E"/>
                </a:solidFill>
                <a:effectLst/>
                <a:latin typeface="Times New Roman" panose="02020603050405020304" pitchFamily="18" charset="0"/>
              </a:rPr>
              <a:t>, A., &amp; Koch, A. W. (2020). Fluorescent dermal tattoo biosensors for electrolyte analysis. </a:t>
            </a:r>
            <a:r>
              <a:rPr lang="en-US" b="0" i="1" dirty="0">
                <a:solidFill>
                  <a:srgbClr val="05103E"/>
                </a:solidFill>
                <a:effectLst/>
                <a:latin typeface="Times New Roman" panose="02020603050405020304" pitchFamily="18" charset="0"/>
              </a:rPr>
              <a:t>Sensors and Actuators B: Chemical</a:t>
            </a:r>
            <a:r>
              <a:rPr lang="en-US" b="0" i="0" dirty="0">
                <a:solidFill>
                  <a:srgbClr val="05103E"/>
                </a:solidFill>
                <a:effectLst/>
                <a:latin typeface="Times New Roman" panose="02020603050405020304" pitchFamily="18" charset="0"/>
              </a:rPr>
              <a:t>, </a:t>
            </a:r>
            <a:r>
              <a:rPr lang="en-US" b="0" i="1" dirty="0">
                <a:solidFill>
                  <a:srgbClr val="05103E"/>
                </a:solidFill>
                <a:effectLst/>
                <a:latin typeface="Times New Roman" panose="02020603050405020304" pitchFamily="18" charset="0"/>
              </a:rPr>
              <a:t>320</a:t>
            </a:r>
            <a:r>
              <a:rPr lang="en-US" b="0" i="0" dirty="0">
                <a:solidFill>
                  <a:srgbClr val="05103E"/>
                </a:solidFill>
                <a:effectLst/>
                <a:latin typeface="Times New Roman" panose="02020603050405020304" pitchFamily="18" charset="0"/>
              </a:rPr>
              <a:t>, 128378. https://doi.org/10.1016/j.snb.2020.128378</a:t>
            </a:r>
            <a:endParaRPr lang="en-US" dirty="0"/>
          </a:p>
        </p:txBody>
      </p:sp>
    </p:spTree>
    <p:extLst>
      <p:ext uri="{BB962C8B-B14F-4D97-AF65-F5344CB8AC3E}">
        <p14:creationId xmlns:p14="http://schemas.microsoft.com/office/powerpoint/2010/main" val="31869166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750"/>
                                        <p:tgtEl>
                                          <p:spTgt spid="4">
                                            <p:txEl>
                                              <p:pRg st="0" end="0"/>
                                            </p:txEl>
                                          </p:spTgt>
                                        </p:tgtEl>
                                      </p:cBhvr>
                                    </p:animEffect>
                                  </p:childTnLst>
                                </p:cTn>
                              </p:par>
                            </p:childTnLst>
                          </p:cTn>
                        </p:par>
                        <p:par>
                          <p:cTn id="8" fill="hold">
                            <p:stCondLst>
                              <p:cond delay="175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750"/>
                                        <p:tgtEl>
                                          <p:spTgt spid="6">
                                            <p:txEl>
                                              <p:pRg st="0" end="0"/>
                                            </p:txEl>
                                          </p:spTgt>
                                        </p:tgtEl>
                                      </p:cBhvr>
                                    </p:animEffect>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750"/>
                                        <p:tgtEl>
                                          <p:spTgt spid="6">
                                            <p:txEl>
                                              <p:pRg st="2" end="2"/>
                                            </p:txEl>
                                          </p:spTgt>
                                        </p:tgtEl>
                                      </p:cBhvr>
                                    </p:animEffect>
                                  </p:childTnLst>
                                </p:cTn>
                              </p:par>
                            </p:childTnLst>
                          </p:cTn>
                        </p:par>
                        <p:par>
                          <p:cTn id="16" fill="hold">
                            <p:stCondLst>
                              <p:cond delay="5250"/>
                            </p:stCondLst>
                            <p:childTnLst>
                              <p:par>
                                <p:cTn id="17" presetID="10" presetClass="entr" presetSubtype="0" fill="hold"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75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6" descr="Adjustable measurement tool">
            <a:extLst>
              <a:ext uri="{FF2B5EF4-FFF2-40B4-BE49-F238E27FC236}">
                <a16:creationId xmlns:a16="http://schemas.microsoft.com/office/drawing/2014/main" id="{888CEB52-2238-6E8C-4A6C-0E32EC16E3A4}"/>
              </a:ext>
            </a:extLst>
          </p:cNvPr>
          <p:cNvPicPr>
            <a:picLocks noChangeAspect="1"/>
          </p:cNvPicPr>
          <p:nvPr/>
        </p:nvPicPr>
        <p:blipFill rotWithShape="1">
          <a:blip r:embed="rId2"/>
          <a:srcRect l="13647" r="7762" b="-1"/>
          <a:stretch/>
        </p:blipFill>
        <p:spPr>
          <a:xfrm>
            <a:off x="4117521" y="-478"/>
            <a:ext cx="8074479" cy="6857990"/>
          </a:xfrm>
          <a:prstGeom prst="rect">
            <a:avLst/>
          </a:prstGeom>
        </p:spPr>
      </p:pic>
      <p:sp>
        <p:nvSpPr>
          <p:cNvPr id="29" name="Freeform: Shape 2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9B12DC-8C50-01ED-8119-28C94B23FB06}"/>
              </a:ext>
            </a:extLst>
          </p:cNvPr>
          <p:cNvSpPr>
            <a:spLocks noGrp="1"/>
          </p:cNvSpPr>
          <p:nvPr>
            <p:ph type="title"/>
          </p:nvPr>
        </p:nvSpPr>
        <p:spPr>
          <a:xfrm>
            <a:off x="804672" y="365125"/>
            <a:ext cx="5266155" cy="1325563"/>
          </a:xfrm>
        </p:spPr>
        <p:txBody>
          <a:bodyPr vert="horz" lIns="91440" tIns="45720" rIns="91440" bIns="45720" rtlCol="0" anchor="ctr">
            <a:normAutofit fontScale="90000"/>
          </a:bodyPr>
          <a:lstStyle/>
          <a:p>
            <a:r>
              <a:rPr lang="en-US" sz="4000" b="1" dirty="0"/>
              <a:t>What is a tattoo biosensor </a:t>
            </a:r>
            <a:br>
              <a:rPr lang="en-US" sz="4000" b="1" dirty="0"/>
            </a:br>
            <a:endParaRPr lang="en-US" sz="4000" b="1" dirty="0"/>
          </a:p>
        </p:txBody>
      </p:sp>
      <p:sp>
        <p:nvSpPr>
          <p:cNvPr id="5" name="Title 1">
            <a:extLst>
              <a:ext uri="{FF2B5EF4-FFF2-40B4-BE49-F238E27FC236}">
                <a16:creationId xmlns:a16="http://schemas.microsoft.com/office/drawing/2014/main" id="{66C3EA59-662D-3D2B-BA4B-803232CC8706}"/>
              </a:ext>
            </a:extLst>
          </p:cNvPr>
          <p:cNvSpPr txBox="1">
            <a:spLocks/>
          </p:cNvSpPr>
          <p:nvPr/>
        </p:nvSpPr>
        <p:spPr>
          <a:xfrm>
            <a:off x="692131" y="1350500"/>
            <a:ext cx="4723931" cy="4699854"/>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228600">
              <a:spcBef>
                <a:spcPts val="1000"/>
              </a:spcBef>
              <a:buFont typeface="Arial" panose="020B0604020202020204" pitchFamily="34" charset="0"/>
              <a:buChar char="•"/>
            </a:pPr>
            <a:r>
              <a:rPr lang="en-US" sz="1800" dirty="0">
                <a:latin typeface="+mn-lt"/>
                <a:ea typeface="+mn-ea"/>
                <a:cs typeface="+mn-cs"/>
              </a:rPr>
              <a:t>In general, a tattoo biosensors are a type of wearable technology that can be applied to the skin.</a:t>
            </a:r>
          </a:p>
          <a:p>
            <a:pPr marL="457200" indent="-228600">
              <a:spcBef>
                <a:spcPts val="1000"/>
              </a:spcBef>
              <a:buFont typeface="Arial" panose="020B0604020202020204" pitchFamily="34" charset="0"/>
              <a:buChar char="•"/>
            </a:pPr>
            <a:r>
              <a:rPr lang="en-US" sz="1800" dirty="0">
                <a:latin typeface="+mn-lt"/>
                <a:ea typeface="+mn-ea"/>
                <a:cs typeface="+mn-cs"/>
              </a:rPr>
              <a:t>They are made from a flexible material that can stretch and move with the skin.</a:t>
            </a:r>
          </a:p>
          <a:p>
            <a:pPr marL="457200" indent="-228600">
              <a:spcBef>
                <a:spcPts val="1000"/>
              </a:spcBef>
              <a:buFont typeface="Arial" panose="020B0604020202020204" pitchFamily="34" charset="0"/>
              <a:buChar char="•"/>
            </a:pPr>
            <a:r>
              <a:rPr lang="en-US" sz="1800" dirty="0">
                <a:latin typeface="+mn-lt"/>
                <a:ea typeface="+mn-ea"/>
                <a:cs typeface="+mn-cs"/>
              </a:rPr>
              <a:t>Dermal tattoo is a body art modiﬁcation by injecting pigments into skin dermal layer. </a:t>
            </a:r>
          </a:p>
          <a:p>
            <a:pPr marL="457200" indent="-228600">
              <a:spcBef>
                <a:spcPts val="1000"/>
              </a:spcBef>
              <a:buFont typeface="Arial" panose="020B0604020202020204" pitchFamily="34" charset="0"/>
              <a:buChar char="•"/>
            </a:pPr>
            <a:r>
              <a:rPr lang="en-US" sz="1800" dirty="0">
                <a:latin typeface="+mn-lt"/>
                <a:ea typeface="+mn-ea"/>
                <a:cs typeface="+mn-cs"/>
              </a:rPr>
              <a:t>The replacement of traditional tattoo inks with colorimetric sensing reagents can contribute to a  quantitative sensing platform to detect health-related biomarkers in skin.</a:t>
            </a:r>
          </a:p>
          <a:p>
            <a:pPr marL="228600" indent="-228600">
              <a:spcBef>
                <a:spcPts val="1000"/>
              </a:spcBef>
              <a:buFont typeface="Arial" panose="020B0604020202020204" pitchFamily="34" charset="0"/>
              <a:buChar char="•"/>
            </a:pPr>
            <a:endParaRPr lang="en-US" sz="1400" dirty="0">
              <a:latin typeface="+mn-lt"/>
              <a:ea typeface="+mn-ea"/>
              <a:cs typeface="+mn-cs"/>
            </a:endParaRPr>
          </a:p>
          <a:p>
            <a:pPr>
              <a:spcBef>
                <a:spcPts val="1000"/>
              </a:spcBef>
            </a:pPr>
            <a:br>
              <a:rPr lang="en-US" sz="1400" dirty="0">
                <a:latin typeface="+mn-lt"/>
                <a:ea typeface="+mn-ea"/>
                <a:cs typeface="+mn-cs"/>
              </a:rPr>
            </a:br>
            <a:endParaRPr lang="en-US" sz="1400" dirty="0">
              <a:latin typeface="+mn-lt"/>
              <a:ea typeface="+mn-ea"/>
              <a:cs typeface="+mn-cs"/>
            </a:endParaRPr>
          </a:p>
          <a:p>
            <a:pPr indent="-228600">
              <a:buFont typeface="Arial" panose="020B0604020202020204" pitchFamily="34" charset="0"/>
              <a:buChar char="•"/>
            </a:pPr>
            <a:endParaRPr lang="en-US" sz="1400" dirty="0">
              <a:latin typeface="+mn-lt"/>
              <a:ea typeface="+mn-ea"/>
              <a:cs typeface="+mn-cs"/>
            </a:endParaRPr>
          </a:p>
        </p:txBody>
      </p:sp>
    </p:spTree>
    <p:extLst>
      <p:ext uri="{BB962C8B-B14F-4D97-AF65-F5344CB8AC3E}">
        <p14:creationId xmlns:p14="http://schemas.microsoft.com/office/powerpoint/2010/main" val="1385170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750"/>
                                        <p:tgtEl>
                                          <p:spTgt spid="5">
                                            <p:txEl>
                                              <p:pRg st="0" end="0"/>
                                            </p:txEl>
                                          </p:spTgt>
                                        </p:tgtEl>
                                      </p:cBhvr>
                                    </p:animEffect>
                                  </p:childTnLst>
                                </p:cTn>
                              </p:par>
                            </p:childTnLst>
                          </p:cTn>
                        </p:par>
                        <p:par>
                          <p:cTn id="13" fill="hold">
                            <p:stCondLst>
                              <p:cond delay="750"/>
                            </p:stCondLst>
                            <p:childTnLst>
                              <p:par>
                                <p:cTn id="14" presetID="19" presetClass="emph" presetSubtype="0" fill="hold" nodeType="afterEffect">
                                  <p:stCondLst>
                                    <p:cond delay="0"/>
                                  </p:stCondLst>
                                  <p:childTnLst>
                                    <p:animClr clrSpc="rgb" dir="cw">
                                      <p:cBhvr override="childStyle">
                                        <p:cTn id="15" dur="1500" fill="hold"/>
                                        <p:tgtEl>
                                          <p:spTgt spid="5">
                                            <p:txEl>
                                              <p:pRg st="0" end="0"/>
                                            </p:txEl>
                                          </p:spTgt>
                                        </p:tgtEl>
                                        <p:attrNameLst>
                                          <p:attrName>style.color</p:attrName>
                                        </p:attrNameLst>
                                      </p:cBhvr>
                                      <p:to>
                                        <a:schemeClr val="accent2"/>
                                      </p:to>
                                    </p:animClr>
                                    <p:animClr clrSpc="rgb" dir="cw">
                                      <p:cBhvr>
                                        <p:cTn id="16" dur="1500" fill="hold"/>
                                        <p:tgtEl>
                                          <p:spTgt spid="5">
                                            <p:txEl>
                                              <p:pRg st="0" end="0"/>
                                            </p:txEl>
                                          </p:spTgt>
                                        </p:tgtEl>
                                        <p:attrNameLst>
                                          <p:attrName>fillcolor</p:attrName>
                                        </p:attrNameLst>
                                      </p:cBhvr>
                                      <p:to>
                                        <a:schemeClr val="accent2"/>
                                      </p:to>
                                    </p:animClr>
                                    <p:set>
                                      <p:cBhvr>
                                        <p:cTn id="17" dur="1500" fill="hold"/>
                                        <p:tgtEl>
                                          <p:spTgt spid="5">
                                            <p:txEl>
                                              <p:pRg st="0" end="0"/>
                                            </p:txEl>
                                          </p:spTgt>
                                        </p:tgtEl>
                                        <p:attrNameLst>
                                          <p:attrName>fill.type</p:attrName>
                                        </p:attrNameLst>
                                      </p:cBhvr>
                                      <p:to>
                                        <p:strVal val="solid"/>
                                      </p:to>
                                    </p:set>
                                    <p:set>
                                      <p:cBhvr>
                                        <p:cTn id="18" dur="1500" fill="hold"/>
                                        <p:tgtEl>
                                          <p:spTgt spid="5">
                                            <p:txEl>
                                              <p:pRg st="0" end="0"/>
                                            </p:txEl>
                                          </p:spTgt>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750"/>
                                        <p:tgtEl>
                                          <p:spTgt spid="5">
                                            <p:txEl>
                                              <p:pRg st="1" end="1"/>
                                            </p:txEl>
                                          </p:spTgt>
                                        </p:tgtEl>
                                      </p:cBhvr>
                                    </p:animEffect>
                                  </p:childTnLst>
                                </p:cTn>
                              </p:par>
                            </p:childTnLst>
                          </p:cTn>
                        </p:par>
                        <p:par>
                          <p:cTn id="24" fill="hold">
                            <p:stCondLst>
                              <p:cond delay="750"/>
                            </p:stCondLst>
                            <p:childTnLst>
                              <p:par>
                                <p:cTn id="25" presetID="19" presetClass="emph" presetSubtype="0" fill="hold" nodeType="afterEffect">
                                  <p:stCondLst>
                                    <p:cond delay="0"/>
                                  </p:stCondLst>
                                  <p:childTnLst>
                                    <p:animClr clrSpc="rgb" dir="cw">
                                      <p:cBhvr override="childStyle">
                                        <p:cTn id="26" dur="1500" fill="hold"/>
                                        <p:tgtEl>
                                          <p:spTgt spid="5">
                                            <p:txEl>
                                              <p:pRg st="1" end="1"/>
                                            </p:txEl>
                                          </p:spTgt>
                                        </p:tgtEl>
                                        <p:attrNameLst>
                                          <p:attrName>style.color</p:attrName>
                                        </p:attrNameLst>
                                      </p:cBhvr>
                                      <p:to>
                                        <a:schemeClr val="accent2"/>
                                      </p:to>
                                    </p:animClr>
                                    <p:animClr clrSpc="rgb" dir="cw">
                                      <p:cBhvr>
                                        <p:cTn id="27" dur="1500" fill="hold"/>
                                        <p:tgtEl>
                                          <p:spTgt spid="5">
                                            <p:txEl>
                                              <p:pRg st="1" end="1"/>
                                            </p:txEl>
                                          </p:spTgt>
                                        </p:tgtEl>
                                        <p:attrNameLst>
                                          <p:attrName>fillcolor</p:attrName>
                                        </p:attrNameLst>
                                      </p:cBhvr>
                                      <p:to>
                                        <a:schemeClr val="accent2"/>
                                      </p:to>
                                    </p:animClr>
                                    <p:set>
                                      <p:cBhvr>
                                        <p:cTn id="28" dur="1500" fill="hold"/>
                                        <p:tgtEl>
                                          <p:spTgt spid="5">
                                            <p:txEl>
                                              <p:pRg st="1" end="1"/>
                                            </p:txEl>
                                          </p:spTgt>
                                        </p:tgtEl>
                                        <p:attrNameLst>
                                          <p:attrName>fill.type</p:attrName>
                                        </p:attrNameLst>
                                      </p:cBhvr>
                                      <p:to>
                                        <p:strVal val="solid"/>
                                      </p:to>
                                    </p:set>
                                    <p:set>
                                      <p:cBhvr>
                                        <p:cTn id="29" dur="1500" fill="hold"/>
                                        <p:tgtEl>
                                          <p:spTgt spid="5">
                                            <p:txEl>
                                              <p:pRg st="1" end="1"/>
                                            </p:txEl>
                                          </p:spTgt>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750"/>
                                        <p:tgtEl>
                                          <p:spTgt spid="5">
                                            <p:txEl>
                                              <p:pRg st="2" end="2"/>
                                            </p:txEl>
                                          </p:spTgt>
                                        </p:tgtEl>
                                      </p:cBhvr>
                                    </p:animEffect>
                                  </p:childTnLst>
                                </p:cTn>
                              </p:par>
                            </p:childTnLst>
                          </p:cTn>
                        </p:par>
                        <p:par>
                          <p:cTn id="35" fill="hold">
                            <p:stCondLst>
                              <p:cond delay="750"/>
                            </p:stCondLst>
                            <p:childTnLst>
                              <p:par>
                                <p:cTn id="36" presetID="19" presetClass="emph" presetSubtype="0" fill="hold" nodeType="afterEffect">
                                  <p:stCondLst>
                                    <p:cond delay="0"/>
                                  </p:stCondLst>
                                  <p:childTnLst>
                                    <p:animClr clrSpc="rgb" dir="cw">
                                      <p:cBhvr override="childStyle">
                                        <p:cTn id="37" dur="1500" fill="hold"/>
                                        <p:tgtEl>
                                          <p:spTgt spid="5">
                                            <p:txEl>
                                              <p:pRg st="2" end="2"/>
                                            </p:txEl>
                                          </p:spTgt>
                                        </p:tgtEl>
                                        <p:attrNameLst>
                                          <p:attrName>style.color</p:attrName>
                                        </p:attrNameLst>
                                      </p:cBhvr>
                                      <p:to>
                                        <a:schemeClr val="accent2"/>
                                      </p:to>
                                    </p:animClr>
                                    <p:animClr clrSpc="rgb" dir="cw">
                                      <p:cBhvr>
                                        <p:cTn id="38" dur="1500" fill="hold"/>
                                        <p:tgtEl>
                                          <p:spTgt spid="5">
                                            <p:txEl>
                                              <p:pRg st="2" end="2"/>
                                            </p:txEl>
                                          </p:spTgt>
                                        </p:tgtEl>
                                        <p:attrNameLst>
                                          <p:attrName>fillcolor</p:attrName>
                                        </p:attrNameLst>
                                      </p:cBhvr>
                                      <p:to>
                                        <a:schemeClr val="accent2"/>
                                      </p:to>
                                    </p:animClr>
                                    <p:set>
                                      <p:cBhvr>
                                        <p:cTn id="39" dur="1500" fill="hold"/>
                                        <p:tgtEl>
                                          <p:spTgt spid="5">
                                            <p:txEl>
                                              <p:pRg st="2" end="2"/>
                                            </p:txEl>
                                          </p:spTgt>
                                        </p:tgtEl>
                                        <p:attrNameLst>
                                          <p:attrName>fill.type</p:attrName>
                                        </p:attrNameLst>
                                      </p:cBhvr>
                                      <p:to>
                                        <p:strVal val="solid"/>
                                      </p:to>
                                    </p:set>
                                    <p:set>
                                      <p:cBhvr>
                                        <p:cTn id="40" dur="1500" fill="hold"/>
                                        <p:tgtEl>
                                          <p:spTgt spid="5">
                                            <p:txEl>
                                              <p:pRg st="2" end="2"/>
                                            </p:txEl>
                                          </p:spTgt>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3" end="3"/>
                                            </p:txEl>
                                          </p:spTgt>
                                        </p:tgtEl>
                                        <p:attrNameLst>
                                          <p:attrName>style.visibility</p:attrName>
                                        </p:attrNameLst>
                                      </p:cBhvr>
                                      <p:to>
                                        <p:strVal val="visible"/>
                                      </p:to>
                                    </p:set>
                                    <p:animEffect transition="in" filter="fade">
                                      <p:cBhvr>
                                        <p:cTn id="45" dur="750"/>
                                        <p:tgtEl>
                                          <p:spTgt spid="5">
                                            <p:txEl>
                                              <p:pRg st="3" end="3"/>
                                            </p:txEl>
                                          </p:spTgt>
                                        </p:tgtEl>
                                      </p:cBhvr>
                                    </p:animEffect>
                                  </p:childTnLst>
                                </p:cTn>
                              </p:par>
                            </p:childTnLst>
                          </p:cTn>
                        </p:par>
                        <p:par>
                          <p:cTn id="46" fill="hold">
                            <p:stCondLst>
                              <p:cond delay="750"/>
                            </p:stCondLst>
                            <p:childTnLst>
                              <p:par>
                                <p:cTn id="47" presetID="19" presetClass="emph" presetSubtype="0" fill="hold" nodeType="afterEffect">
                                  <p:stCondLst>
                                    <p:cond delay="0"/>
                                  </p:stCondLst>
                                  <p:childTnLst>
                                    <p:animClr clrSpc="rgb" dir="cw">
                                      <p:cBhvr override="childStyle">
                                        <p:cTn id="48" dur="1500" fill="hold"/>
                                        <p:tgtEl>
                                          <p:spTgt spid="5">
                                            <p:txEl>
                                              <p:pRg st="3" end="3"/>
                                            </p:txEl>
                                          </p:spTgt>
                                        </p:tgtEl>
                                        <p:attrNameLst>
                                          <p:attrName>style.color</p:attrName>
                                        </p:attrNameLst>
                                      </p:cBhvr>
                                      <p:to>
                                        <a:schemeClr val="accent2"/>
                                      </p:to>
                                    </p:animClr>
                                    <p:animClr clrSpc="rgb" dir="cw">
                                      <p:cBhvr>
                                        <p:cTn id="49" dur="1500" fill="hold"/>
                                        <p:tgtEl>
                                          <p:spTgt spid="5">
                                            <p:txEl>
                                              <p:pRg st="3" end="3"/>
                                            </p:txEl>
                                          </p:spTgt>
                                        </p:tgtEl>
                                        <p:attrNameLst>
                                          <p:attrName>fillcolor</p:attrName>
                                        </p:attrNameLst>
                                      </p:cBhvr>
                                      <p:to>
                                        <a:schemeClr val="accent2"/>
                                      </p:to>
                                    </p:animClr>
                                    <p:set>
                                      <p:cBhvr>
                                        <p:cTn id="50" dur="1500" fill="hold"/>
                                        <p:tgtEl>
                                          <p:spTgt spid="5">
                                            <p:txEl>
                                              <p:pRg st="3" end="3"/>
                                            </p:txEl>
                                          </p:spTgt>
                                        </p:tgtEl>
                                        <p:attrNameLst>
                                          <p:attrName>fill.type</p:attrName>
                                        </p:attrNameLst>
                                      </p:cBhvr>
                                      <p:to>
                                        <p:strVal val="solid"/>
                                      </p:to>
                                    </p:set>
                                    <p:set>
                                      <p:cBhvr>
                                        <p:cTn id="51" dur="1500" fill="hold"/>
                                        <p:tgtEl>
                                          <p:spTgt spid="5">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C3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9409577-600C-3F81-BCB8-FF42C90095E1}"/>
              </a:ext>
            </a:extLst>
          </p:cNvPr>
          <p:cNvSpPr txBox="1"/>
          <p:nvPr/>
        </p:nvSpPr>
        <p:spPr>
          <a:xfrm>
            <a:off x="586154" y="2160075"/>
            <a:ext cx="2752354" cy="2537849"/>
          </a:xfrm>
          <a:prstGeom prst="ellipse">
            <a:avLst/>
          </a:prstGeom>
          <a:solidFill>
            <a:srgbClr val="262626"/>
          </a:solidFill>
          <a:ln w="174625" cmpd="thinThick">
            <a:solidFill>
              <a:srgbClr val="262626"/>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gn="ctr">
              <a:lnSpc>
                <a:spcPct val="90000"/>
              </a:lnSpc>
              <a:spcBef>
                <a:spcPct val="0"/>
              </a:spcBef>
              <a:spcAft>
                <a:spcPts val="600"/>
              </a:spcAft>
            </a:pPr>
            <a:r>
              <a:rPr lang="en-US" sz="2600" kern="1200" dirty="0">
                <a:solidFill>
                  <a:srgbClr val="FFFFFF"/>
                </a:solidFill>
                <a:latin typeface="+mj-lt"/>
                <a:ea typeface="+mj-ea"/>
                <a:cs typeface="+mj-cs"/>
              </a:rPr>
              <a:t>How do we inject the tattoo biosensor on the skin?!</a:t>
            </a:r>
          </a:p>
        </p:txBody>
      </p:sp>
      <p:pic>
        <p:nvPicPr>
          <p:cNvPr id="3" name="Content Placeholder 4" descr="Diagram&#10;&#10;Description automatically generated">
            <a:extLst>
              <a:ext uri="{FF2B5EF4-FFF2-40B4-BE49-F238E27FC236}">
                <a16:creationId xmlns:a16="http://schemas.microsoft.com/office/drawing/2014/main" id="{E17F02AB-7687-6030-0359-D7E68F584B47}"/>
              </a:ext>
            </a:extLst>
          </p:cNvPr>
          <p:cNvPicPr>
            <a:picLocks noGrp="1" noChangeAspect="1"/>
          </p:cNvPicPr>
          <p:nvPr>
            <p:ph idx="1"/>
          </p:nvPr>
        </p:nvPicPr>
        <p:blipFill rotWithShape="1">
          <a:blip r:embed="rId2"/>
          <a:srcRect t="2218" r="2024"/>
          <a:stretch/>
        </p:blipFill>
        <p:spPr>
          <a:xfrm>
            <a:off x="4677221" y="3382382"/>
            <a:ext cx="5260863" cy="2991073"/>
          </a:xfrm>
          <a:prstGeom prst="rect">
            <a:avLst/>
          </a:prstGeom>
        </p:spPr>
      </p:pic>
      <p:sp>
        <p:nvSpPr>
          <p:cNvPr id="4" name="TextBox 3">
            <a:extLst>
              <a:ext uri="{FF2B5EF4-FFF2-40B4-BE49-F238E27FC236}">
                <a16:creationId xmlns:a16="http://schemas.microsoft.com/office/drawing/2014/main" id="{6EC5A4AC-5C83-6B62-A109-317C1E1DC114}"/>
              </a:ext>
            </a:extLst>
          </p:cNvPr>
          <p:cNvSpPr txBox="1"/>
          <p:nvPr/>
        </p:nvSpPr>
        <p:spPr>
          <a:xfrm>
            <a:off x="1251113" y="3056995"/>
            <a:ext cx="10354733" cy="416613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endParaRPr lang="en-US" sz="2400" dirty="0"/>
          </a:p>
        </p:txBody>
      </p:sp>
      <p:sp>
        <p:nvSpPr>
          <p:cNvPr id="7" name="TextBox 6">
            <a:extLst>
              <a:ext uri="{FF2B5EF4-FFF2-40B4-BE49-F238E27FC236}">
                <a16:creationId xmlns:a16="http://schemas.microsoft.com/office/drawing/2014/main" id="{19F39687-69E9-3D5A-9134-3C8DDB4982D4}"/>
              </a:ext>
            </a:extLst>
          </p:cNvPr>
          <p:cNvSpPr txBox="1"/>
          <p:nvPr/>
        </p:nvSpPr>
        <p:spPr>
          <a:xfrm>
            <a:off x="3854119" y="6474434"/>
            <a:ext cx="7015746" cy="261610"/>
          </a:xfrm>
          <a:prstGeom prst="rect">
            <a:avLst/>
          </a:prstGeom>
          <a:noFill/>
        </p:spPr>
        <p:txBody>
          <a:bodyPr wrap="square" rtlCol="0">
            <a:spAutoFit/>
          </a:bodyPr>
          <a:lstStyle/>
          <a:p>
            <a:pPr algn="ctr"/>
            <a:r>
              <a:rPr lang="en-US" sz="1100" dirty="0">
                <a:solidFill>
                  <a:schemeClr val="bg2">
                    <a:lumMod val="50000"/>
                  </a:schemeClr>
                </a:solidFill>
              </a:rPr>
              <a:t>https://www.sciencedirect.com/science/article/abs/pii/S0925400520307231</a:t>
            </a:r>
          </a:p>
        </p:txBody>
      </p:sp>
      <p:pic>
        <p:nvPicPr>
          <p:cNvPr id="6" name="Picture 5" descr="Diagram&#10;&#10;Description automatically generated">
            <a:extLst>
              <a:ext uri="{FF2B5EF4-FFF2-40B4-BE49-F238E27FC236}">
                <a16:creationId xmlns:a16="http://schemas.microsoft.com/office/drawing/2014/main" id="{A472FA50-F423-7C9C-07CB-C51695CC9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727" y="-39366"/>
            <a:ext cx="4576527" cy="3096361"/>
          </a:xfrm>
          <a:prstGeom prst="rect">
            <a:avLst/>
          </a:prstGeom>
        </p:spPr>
      </p:pic>
      <p:sp>
        <p:nvSpPr>
          <p:cNvPr id="8" name="TextBox 7">
            <a:extLst>
              <a:ext uri="{FF2B5EF4-FFF2-40B4-BE49-F238E27FC236}">
                <a16:creationId xmlns:a16="http://schemas.microsoft.com/office/drawing/2014/main" id="{927B4096-16B2-5139-BC76-A00C56D729B1}"/>
              </a:ext>
            </a:extLst>
          </p:cNvPr>
          <p:cNvSpPr txBox="1"/>
          <p:nvPr/>
        </p:nvSpPr>
        <p:spPr>
          <a:xfrm>
            <a:off x="5346325" y="3129621"/>
            <a:ext cx="4692709" cy="261610"/>
          </a:xfrm>
          <a:prstGeom prst="rect">
            <a:avLst/>
          </a:prstGeom>
          <a:noFill/>
        </p:spPr>
        <p:txBody>
          <a:bodyPr wrap="square" rtlCol="0">
            <a:spAutoFit/>
          </a:bodyPr>
          <a:lstStyle/>
          <a:p>
            <a:r>
              <a:rPr lang="en-US" sz="1100" dirty="0">
                <a:solidFill>
                  <a:schemeClr val="bg1">
                    <a:lumMod val="50000"/>
                  </a:schemeClr>
                </a:solidFill>
              </a:rPr>
              <a:t>https://kaleidoscopefightinglupus.org/lupus-and-tattoos/</a:t>
            </a:r>
          </a:p>
        </p:txBody>
      </p:sp>
    </p:spTree>
    <p:extLst>
      <p:ext uri="{BB962C8B-B14F-4D97-AF65-F5344CB8AC3E}">
        <p14:creationId xmlns:p14="http://schemas.microsoft.com/office/powerpoint/2010/main" val="3609494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0" descr="Solution dispensed using electronic pipette">
            <a:extLst>
              <a:ext uri="{FF2B5EF4-FFF2-40B4-BE49-F238E27FC236}">
                <a16:creationId xmlns:a16="http://schemas.microsoft.com/office/drawing/2014/main" id="{10109294-EC3E-9AAF-9813-1A1F58A216A5}"/>
              </a:ext>
            </a:extLst>
          </p:cNvPr>
          <p:cNvPicPr>
            <a:picLocks noChangeAspect="1"/>
          </p:cNvPicPr>
          <p:nvPr/>
        </p:nvPicPr>
        <p:blipFill rotWithShape="1">
          <a:blip r:embed="rId2"/>
          <a:srcRect r="23289" b="9091"/>
          <a:stretch/>
        </p:blipFill>
        <p:spPr>
          <a:xfrm>
            <a:off x="4867422" y="-18278"/>
            <a:ext cx="7324578" cy="6857990"/>
          </a:xfrm>
          <a:prstGeom prst="rect">
            <a:avLst/>
          </a:prstGeom>
        </p:spPr>
      </p:pic>
      <p:sp>
        <p:nvSpPr>
          <p:cNvPr id="33" name="Rectangle 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3">
            <a:extLst>
              <a:ext uri="{FF2B5EF4-FFF2-40B4-BE49-F238E27FC236}">
                <a16:creationId xmlns:a16="http://schemas.microsoft.com/office/drawing/2014/main" id="{A616A51A-EE0C-6A02-6DBF-A62649F59C38}"/>
              </a:ext>
            </a:extLst>
          </p:cNvPr>
          <p:cNvSpPr txBox="1">
            <a:spLocks/>
          </p:cNvSpPr>
          <p:nvPr/>
        </p:nvSpPr>
        <p:spPr>
          <a:xfrm>
            <a:off x="371094" y="1161288"/>
            <a:ext cx="3438144" cy="1124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b="1" dirty="0"/>
              <a:t>why do we need a tattoo biosensor instead of normal sensors?</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BA8C521-7121-5959-84A5-E5DF6F07BDFB}"/>
              </a:ext>
            </a:extLst>
          </p:cNvPr>
          <p:cNvSpPr txBox="1"/>
          <p:nvPr/>
        </p:nvSpPr>
        <p:spPr>
          <a:xfrm>
            <a:off x="371094" y="2718054"/>
            <a:ext cx="3438906" cy="348157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marL="342900" indent="-228600">
              <a:lnSpc>
                <a:spcPct val="90000"/>
              </a:lnSpc>
              <a:spcAft>
                <a:spcPts val="600"/>
              </a:spcAft>
              <a:buFont typeface="Arial" panose="020B0604020202020204" pitchFamily="34" charset="0"/>
              <a:buChar char="•"/>
            </a:pPr>
            <a:endParaRPr lang="en-US" sz="2400" dirty="0"/>
          </a:p>
          <a:p>
            <a:pPr marL="285750" indent="-228600">
              <a:lnSpc>
                <a:spcPct val="90000"/>
              </a:lnSpc>
              <a:spcAft>
                <a:spcPts val="600"/>
              </a:spcAft>
              <a:buFont typeface="Arial" panose="020B0604020202020204" pitchFamily="34" charset="0"/>
              <a:buChar char="•"/>
            </a:pPr>
            <a:r>
              <a:rPr lang="en-US" sz="2400" dirty="0"/>
              <a:t>Continuous monitoring</a:t>
            </a:r>
          </a:p>
          <a:p>
            <a:pPr marL="285750" indent="-228600">
              <a:lnSpc>
                <a:spcPct val="90000"/>
              </a:lnSpc>
              <a:spcAft>
                <a:spcPts val="600"/>
              </a:spcAft>
              <a:buFont typeface="Arial" panose="020B0604020202020204" pitchFamily="34" charset="0"/>
              <a:buChar char="•"/>
            </a:pPr>
            <a:endParaRPr lang="en-US" sz="2400" dirty="0"/>
          </a:p>
          <a:p>
            <a:pPr marL="285750" indent="-228600">
              <a:lnSpc>
                <a:spcPct val="90000"/>
              </a:lnSpc>
              <a:spcAft>
                <a:spcPts val="600"/>
              </a:spcAft>
              <a:buFont typeface="Arial" panose="020B0604020202020204" pitchFamily="34" charset="0"/>
              <a:buChar char="•"/>
            </a:pPr>
            <a:r>
              <a:rPr lang="en-US" sz="2400" dirty="0"/>
              <a:t>non-invasively</a:t>
            </a:r>
          </a:p>
          <a:p>
            <a:pPr marL="285750" indent="-228600">
              <a:lnSpc>
                <a:spcPct val="90000"/>
              </a:lnSpc>
              <a:spcAft>
                <a:spcPts val="600"/>
              </a:spcAft>
              <a:buFont typeface="Arial" panose="020B0604020202020204" pitchFamily="34" charset="0"/>
              <a:buChar char="•"/>
            </a:pPr>
            <a:endParaRPr lang="en-US" sz="2400" dirty="0"/>
          </a:p>
          <a:p>
            <a:pPr marL="285750" indent="-228600">
              <a:lnSpc>
                <a:spcPct val="90000"/>
              </a:lnSpc>
              <a:spcAft>
                <a:spcPts val="600"/>
              </a:spcAft>
              <a:buFont typeface="Arial" panose="020B0604020202020204" pitchFamily="34" charset="0"/>
              <a:buChar char="•"/>
            </a:pPr>
            <a:r>
              <a:rPr lang="en-US" sz="2400" dirty="0"/>
              <a:t>Conveniently </a:t>
            </a:r>
          </a:p>
          <a:p>
            <a:pPr marL="285750" indent="-228600">
              <a:lnSpc>
                <a:spcPct val="90000"/>
              </a:lnSpc>
              <a:spcAft>
                <a:spcPts val="600"/>
              </a:spcAft>
              <a:buFont typeface="Arial" panose="020B0604020202020204" pitchFamily="34" charset="0"/>
              <a:buChar char="•"/>
            </a:pPr>
            <a:endParaRPr lang="en-US" sz="2400" dirty="0"/>
          </a:p>
          <a:p>
            <a:pPr marL="285750" indent="-228600">
              <a:lnSpc>
                <a:spcPct val="90000"/>
              </a:lnSpc>
              <a:spcAft>
                <a:spcPts val="600"/>
              </a:spcAft>
              <a:buFont typeface="Arial" panose="020B0604020202020204" pitchFamily="34" charset="0"/>
              <a:buChar char="•"/>
            </a:pPr>
            <a:r>
              <a:rPr lang="en-US" sz="2400" dirty="0"/>
              <a:t>The Ease of use</a:t>
            </a:r>
          </a:p>
          <a:p>
            <a:pPr marL="285750" indent="-228600">
              <a:lnSpc>
                <a:spcPct val="90000"/>
              </a:lnSpc>
              <a:spcAft>
                <a:spcPts val="600"/>
              </a:spcAft>
              <a:buFont typeface="Arial" panose="020B0604020202020204" pitchFamily="34" charset="0"/>
              <a:buChar char="•"/>
            </a:pPr>
            <a:endParaRPr lang="en-US" sz="2400" dirty="0"/>
          </a:p>
          <a:p>
            <a:pPr marL="285750" indent="-228600">
              <a:lnSpc>
                <a:spcPct val="90000"/>
              </a:lnSpc>
              <a:spcAft>
                <a:spcPts val="600"/>
              </a:spcAft>
              <a:buFont typeface="Arial" panose="020B0604020202020204" pitchFamily="34" charset="0"/>
              <a:buChar char="•"/>
            </a:pPr>
            <a:r>
              <a:rPr lang="en-US" sz="2400" dirty="0"/>
              <a:t>Cost-effectiveness</a:t>
            </a:r>
          </a:p>
          <a:p>
            <a:pPr marL="285750" indent="-2286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3147525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iterate type="lt">
                                    <p:tmPct val="0"/>
                                  </p:iterate>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250"/>
                                        <p:tgtEl>
                                          <p:spTgt spid="7">
                                            <p:txEl>
                                              <p:pRg st="1" end="1"/>
                                            </p:txEl>
                                          </p:spTgt>
                                        </p:tgtEl>
                                      </p:cBhvr>
                                    </p:animEffect>
                                    <p:anim calcmode="lin" valueType="num">
                                      <p:cBhvr>
                                        <p:cTn id="15" dur="125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25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250"/>
                            </p:stCondLst>
                            <p:childTnLst>
                              <p:par>
                                <p:cTn id="18" presetID="3" presetClass="emph" presetSubtype="2" fill="hold" nodeType="afterEffect">
                                  <p:stCondLst>
                                    <p:cond delay="0"/>
                                  </p:stCondLst>
                                  <p:iterate type="lt">
                                    <p:tmPct val="0"/>
                                  </p:iterate>
                                  <p:childTnLst>
                                    <p:animClr clrSpc="rgb" dir="cw">
                                      <p:cBhvr override="childStyle">
                                        <p:cTn id="19" dur="2000" fill="hold"/>
                                        <p:tgtEl>
                                          <p:spTgt spid="7">
                                            <p:txEl>
                                              <p:pRg st="1" end="1"/>
                                            </p:txEl>
                                          </p:spTgt>
                                        </p:tgtEl>
                                        <p:attrNameLst>
                                          <p:attrName>style.color</p:attrName>
                                        </p:attrNameLst>
                                      </p:cBhvr>
                                      <p:to>
                                        <a:schemeClr val="accent2"/>
                                      </p:to>
                                    </p:animClr>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iterate type="lt">
                                    <p:tmPct val="0"/>
                                  </p:iterate>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1250"/>
                                        <p:tgtEl>
                                          <p:spTgt spid="7">
                                            <p:txEl>
                                              <p:pRg st="3" end="3"/>
                                            </p:txEl>
                                          </p:spTgt>
                                        </p:tgtEl>
                                      </p:cBhvr>
                                    </p:animEffect>
                                    <p:anim calcmode="lin" valueType="num">
                                      <p:cBhvr>
                                        <p:cTn id="25" dur="125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6" dur="125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27" fill="hold">
                            <p:stCondLst>
                              <p:cond delay="1250"/>
                            </p:stCondLst>
                            <p:childTnLst>
                              <p:par>
                                <p:cTn id="28" presetID="3" presetClass="emph" presetSubtype="2" fill="hold" nodeType="afterEffect">
                                  <p:stCondLst>
                                    <p:cond delay="0"/>
                                  </p:stCondLst>
                                  <p:iterate type="lt">
                                    <p:tmPct val="0"/>
                                  </p:iterate>
                                  <p:childTnLst>
                                    <p:animClr clrSpc="rgb" dir="cw">
                                      <p:cBhvr override="childStyle">
                                        <p:cTn id="29" dur="2000" fill="hold"/>
                                        <p:tgtEl>
                                          <p:spTgt spid="7">
                                            <p:txEl>
                                              <p:pRg st="3" end="3"/>
                                            </p:txEl>
                                          </p:spTgt>
                                        </p:tgtEl>
                                        <p:attrNameLst>
                                          <p:attrName>style.color</p:attrName>
                                        </p:attrNameLst>
                                      </p:cBhvr>
                                      <p:to>
                                        <a:schemeClr val="accent2"/>
                                      </p:to>
                                    </p:animClr>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iterate type="lt">
                                    <p:tmPct val="0"/>
                                  </p:iterate>
                                  <p:childTnLst>
                                    <p:set>
                                      <p:cBhvr>
                                        <p:cTn id="33" dur="1" fill="hold">
                                          <p:stCondLst>
                                            <p:cond delay="0"/>
                                          </p:stCondLst>
                                        </p:cTn>
                                        <p:tgtEl>
                                          <p:spTgt spid="7">
                                            <p:txEl>
                                              <p:pRg st="5" end="5"/>
                                            </p:txEl>
                                          </p:spTgt>
                                        </p:tgtEl>
                                        <p:attrNameLst>
                                          <p:attrName>style.visibility</p:attrName>
                                        </p:attrNameLst>
                                      </p:cBhvr>
                                      <p:to>
                                        <p:strVal val="visible"/>
                                      </p:to>
                                    </p:set>
                                    <p:animEffect transition="in" filter="fade">
                                      <p:cBhvr>
                                        <p:cTn id="34" dur="1250"/>
                                        <p:tgtEl>
                                          <p:spTgt spid="7">
                                            <p:txEl>
                                              <p:pRg st="5" end="5"/>
                                            </p:txEl>
                                          </p:spTgt>
                                        </p:tgtEl>
                                      </p:cBhvr>
                                    </p:animEffect>
                                    <p:anim calcmode="lin" valueType="num">
                                      <p:cBhvr>
                                        <p:cTn id="35" dur="125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6" dur="125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37" fill="hold">
                            <p:stCondLst>
                              <p:cond delay="1250"/>
                            </p:stCondLst>
                            <p:childTnLst>
                              <p:par>
                                <p:cTn id="38" presetID="3" presetClass="emph" presetSubtype="2" fill="hold" nodeType="afterEffect">
                                  <p:stCondLst>
                                    <p:cond delay="0"/>
                                  </p:stCondLst>
                                  <p:iterate type="lt">
                                    <p:tmPct val="0"/>
                                  </p:iterate>
                                  <p:childTnLst>
                                    <p:animClr clrSpc="rgb" dir="cw">
                                      <p:cBhvr override="childStyle">
                                        <p:cTn id="39" dur="2000" fill="hold"/>
                                        <p:tgtEl>
                                          <p:spTgt spid="7">
                                            <p:txEl>
                                              <p:pRg st="5" end="5"/>
                                            </p:txEl>
                                          </p:spTgt>
                                        </p:tgtEl>
                                        <p:attrNameLst>
                                          <p:attrName>style.color</p:attrName>
                                        </p:attrNameLst>
                                      </p:cBhvr>
                                      <p:to>
                                        <a:schemeClr val="accent2"/>
                                      </p:to>
                                    </p:animClr>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iterate type="lt">
                                    <p:tmPct val="0"/>
                                  </p:iterate>
                                  <p:childTnLst>
                                    <p:set>
                                      <p:cBhvr>
                                        <p:cTn id="43" dur="1" fill="hold">
                                          <p:stCondLst>
                                            <p:cond delay="0"/>
                                          </p:stCondLst>
                                        </p:cTn>
                                        <p:tgtEl>
                                          <p:spTgt spid="7">
                                            <p:txEl>
                                              <p:pRg st="7" end="7"/>
                                            </p:txEl>
                                          </p:spTgt>
                                        </p:tgtEl>
                                        <p:attrNameLst>
                                          <p:attrName>style.visibility</p:attrName>
                                        </p:attrNameLst>
                                      </p:cBhvr>
                                      <p:to>
                                        <p:strVal val="visible"/>
                                      </p:to>
                                    </p:set>
                                    <p:animEffect transition="in" filter="fade">
                                      <p:cBhvr>
                                        <p:cTn id="44" dur="1250"/>
                                        <p:tgtEl>
                                          <p:spTgt spid="7">
                                            <p:txEl>
                                              <p:pRg st="7" end="7"/>
                                            </p:txEl>
                                          </p:spTgt>
                                        </p:tgtEl>
                                      </p:cBhvr>
                                    </p:animEffect>
                                    <p:anim calcmode="lin" valueType="num">
                                      <p:cBhvr>
                                        <p:cTn id="45" dur="125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6" dur="125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par>
                          <p:cTn id="47" fill="hold">
                            <p:stCondLst>
                              <p:cond delay="1250"/>
                            </p:stCondLst>
                            <p:childTnLst>
                              <p:par>
                                <p:cTn id="48" presetID="3" presetClass="emph" presetSubtype="2" fill="hold" nodeType="afterEffect">
                                  <p:stCondLst>
                                    <p:cond delay="0"/>
                                  </p:stCondLst>
                                  <p:iterate type="lt">
                                    <p:tmPct val="0"/>
                                  </p:iterate>
                                  <p:childTnLst>
                                    <p:animClr clrSpc="rgb" dir="cw">
                                      <p:cBhvr override="childStyle">
                                        <p:cTn id="49" dur="2000" fill="hold"/>
                                        <p:tgtEl>
                                          <p:spTgt spid="7">
                                            <p:txEl>
                                              <p:pRg st="7" end="7"/>
                                            </p:txEl>
                                          </p:spTgt>
                                        </p:tgtEl>
                                        <p:attrNameLst>
                                          <p:attrName>style.color</p:attrName>
                                        </p:attrNameLst>
                                      </p:cBhvr>
                                      <p:to>
                                        <a:schemeClr val="accent2"/>
                                      </p:to>
                                    </p:animClr>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iterate type="lt">
                                    <p:tmPct val="0"/>
                                  </p:iterate>
                                  <p:childTnLst>
                                    <p:set>
                                      <p:cBhvr>
                                        <p:cTn id="53" dur="1" fill="hold">
                                          <p:stCondLst>
                                            <p:cond delay="0"/>
                                          </p:stCondLst>
                                        </p:cTn>
                                        <p:tgtEl>
                                          <p:spTgt spid="7">
                                            <p:txEl>
                                              <p:pRg st="9" end="9"/>
                                            </p:txEl>
                                          </p:spTgt>
                                        </p:tgtEl>
                                        <p:attrNameLst>
                                          <p:attrName>style.visibility</p:attrName>
                                        </p:attrNameLst>
                                      </p:cBhvr>
                                      <p:to>
                                        <p:strVal val="visible"/>
                                      </p:to>
                                    </p:set>
                                    <p:animEffect transition="in" filter="fade">
                                      <p:cBhvr>
                                        <p:cTn id="54" dur="1250"/>
                                        <p:tgtEl>
                                          <p:spTgt spid="7">
                                            <p:txEl>
                                              <p:pRg st="9" end="9"/>
                                            </p:txEl>
                                          </p:spTgt>
                                        </p:tgtEl>
                                      </p:cBhvr>
                                    </p:animEffect>
                                    <p:anim calcmode="lin" valueType="num">
                                      <p:cBhvr>
                                        <p:cTn id="55" dur="125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56" dur="125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par>
                          <p:cTn id="57" fill="hold">
                            <p:stCondLst>
                              <p:cond delay="1250"/>
                            </p:stCondLst>
                            <p:childTnLst>
                              <p:par>
                                <p:cTn id="58" presetID="3" presetClass="emph" presetSubtype="2" fill="hold" nodeType="afterEffect">
                                  <p:stCondLst>
                                    <p:cond delay="0"/>
                                  </p:stCondLst>
                                  <p:iterate type="lt">
                                    <p:tmPct val="0"/>
                                  </p:iterate>
                                  <p:childTnLst>
                                    <p:animClr clrSpc="rgb" dir="cw">
                                      <p:cBhvr override="childStyle">
                                        <p:cTn id="59" dur="2000" fill="hold"/>
                                        <p:tgtEl>
                                          <p:spTgt spid="7">
                                            <p:txEl>
                                              <p:pRg st="9" end="9"/>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9409577-600C-3F81-BCB8-FF42C90095E1}"/>
              </a:ext>
            </a:extLst>
          </p:cNvPr>
          <p:cNvSpPr txBox="1"/>
          <p:nvPr/>
        </p:nvSpPr>
        <p:spPr>
          <a:xfrm>
            <a:off x="838200" y="365125"/>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100" kern="1200" dirty="0">
                <a:solidFill>
                  <a:schemeClr val="tx1"/>
                </a:solidFill>
                <a:latin typeface="+mj-lt"/>
                <a:ea typeface="+mj-ea"/>
                <a:cs typeface="+mj-cs"/>
              </a:rPr>
              <a:t>The enhancement in this type of sensors</a:t>
            </a:r>
          </a:p>
        </p:txBody>
      </p:sp>
      <p:sp>
        <p:nvSpPr>
          <p:cNvPr id="4" name="TextBox 3">
            <a:extLst>
              <a:ext uri="{FF2B5EF4-FFF2-40B4-BE49-F238E27FC236}">
                <a16:creationId xmlns:a16="http://schemas.microsoft.com/office/drawing/2014/main" id="{6EC5A4AC-5C83-6B62-A109-317C1E1DC114}"/>
              </a:ext>
            </a:extLst>
          </p:cNvPr>
          <p:cNvSpPr txBox="1"/>
          <p:nvPr/>
        </p:nvSpPr>
        <p:spPr>
          <a:xfrm>
            <a:off x="1251113" y="3056995"/>
            <a:ext cx="10354733" cy="416613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400" dirty="0"/>
          </a:p>
          <a:p>
            <a:pPr marL="457200" indent="-228600">
              <a:lnSpc>
                <a:spcPct val="90000"/>
              </a:lnSpc>
              <a:spcAft>
                <a:spcPts val="600"/>
              </a:spcAft>
              <a:buFont typeface="Arial" panose="020B0604020202020204" pitchFamily="34" charset="0"/>
              <a:buChar char="•"/>
            </a:pPr>
            <a:r>
              <a:rPr lang="en-US" sz="2400" dirty="0"/>
              <a:t>the mismatch between sweat and blood compositions</a:t>
            </a:r>
          </a:p>
          <a:p>
            <a:pPr marL="457200" indent="-228600">
              <a:lnSpc>
                <a:spcPct val="90000"/>
              </a:lnSpc>
              <a:spcAft>
                <a:spcPts val="600"/>
              </a:spcAft>
              <a:buFont typeface="Arial" panose="020B0604020202020204" pitchFamily="34" charset="0"/>
              <a:buChar char="•"/>
            </a:pPr>
            <a:r>
              <a:rPr lang="en-US" sz="2400" dirty="0"/>
              <a:t> time lag in indirect measurements</a:t>
            </a:r>
          </a:p>
          <a:p>
            <a:pPr marL="457200" indent="-228600">
              <a:lnSpc>
                <a:spcPct val="90000"/>
              </a:lnSpc>
              <a:spcAft>
                <a:spcPts val="600"/>
              </a:spcAft>
              <a:buFont typeface="Arial" panose="020B0604020202020204" pitchFamily="34" charset="0"/>
              <a:buChar char="•"/>
            </a:pPr>
            <a:r>
              <a:rPr lang="en-US" sz="2400" dirty="0"/>
              <a:t>electrochemical signal drift</a:t>
            </a:r>
          </a:p>
          <a:p>
            <a:pPr marL="457200" indent="-228600">
              <a:lnSpc>
                <a:spcPct val="90000"/>
              </a:lnSpc>
              <a:spcAft>
                <a:spcPts val="600"/>
              </a:spcAft>
              <a:buFont typeface="Arial" panose="020B0604020202020204" pitchFamily="34" charset="0"/>
              <a:buChar char="•"/>
            </a:pPr>
            <a:r>
              <a:rPr lang="en-US" sz="2400" dirty="0"/>
              <a:t>The need for frequent calibration</a:t>
            </a:r>
          </a:p>
        </p:txBody>
      </p:sp>
      <p:sp>
        <p:nvSpPr>
          <p:cNvPr id="5" name="TextBox 4">
            <a:extLst>
              <a:ext uri="{FF2B5EF4-FFF2-40B4-BE49-F238E27FC236}">
                <a16:creationId xmlns:a16="http://schemas.microsoft.com/office/drawing/2014/main" id="{4F54317F-7725-7008-1E93-4B83FE5CE3F2}"/>
              </a:ext>
            </a:extLst>
          </p:cNvPr>
          <p:cNvSpPr txBox="1"/>
          <p:nvPr/>
        </p:nvSpPr>
        <p:spPr>
          <a:xfrm>
            <a:off x="1070205" y="1689628"/>
            <a:ext cx="935501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We already have a non-invasive electrochemical skin-worn patches which are used to  measure the health </a:t>
            </a:r>
            <a:r>
              <a:rPr lang="en-US" sz="2400" dirty="0" err="1"/>
              <a:t>Biomark's</a:t>
            </a:r>
            <a:r>
              <a:rPr lang="en-US" sz="2400" dirty="0"/>
              <a:t> through the sweat however this type has some drawbacks which this type can deal with such as:</a:t>
            </a:r>
          </a:p>
          <a:p>
            <a:endParaRPr lang="en-US" sz="2400" dirty="0"/>
          </a:p>
        </p:txBody>
      </p:sp>
    </p:spTree>
    <p:extLst>
      <p:ext uri="{BB962C8B-B14F-4D97-AF65-F5344CB8AC3E}">
        <p14:creationId xmlns:p14="http://schemas.microsoft.com/office/powerpoint/2010/main" val="199631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1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iterate type="lt">
                                    <p:tmPct val="0"/>
                                  </p:iterate>
                                  <p:childTnLst>
                                    <p:set>
                                      <p:cBhvr>
                                        <p:cTn id="11" dur="1" fill="hold">
                                          <p:stCondLst>
                                            <p:cond delay="0"/>
                                          </p:stCondLst>
                                        </p:cTn>
                                        <p:tgtEl>
                                          <p:spTgt spid="5">
                                            <p:txEl>
                                              <p:pRg st="0" end="0"/>
                                            </p:txEl>
                                          </p:spTgt>
                                        </p:tgtEl>
                                        <p:attrNameLst>
                                          <p:attrName>style.visibility</p:attrName>
                                        </p:attrNameLst>
                                      </p:cBhvr>
                                      <p:to>
                                        <p:strVal val="visible"/>
                                      </p:to>
                                    </p:set>
                                    <p:animEffect transition="in" filter="strips(downLeft)">
                                      <p:cBhvr>
                                        <p:cTn id="12" dur="1250"/>
                                        <p:tgtEl>
                                          <p:spTgt spid="5">
                                            <p:txEl>
                                              <p:pRg st="0" end="0"/>
                                            </p:txEl>
                                          </p:spTgt>
                                        </p:tgtEl>
                                      </p:cBhvr>
                                    </p:animEffect>
                                  </p:childTnLst>
                                </p:cTn>
                              </p:par>
                            </p:childTnLst>
                          </p:cTn>
                        </p:par>
                        <p:par>
                          <p:cTn id="13" fill="hold">
                            <p:stCondLst>
                              <p:cond delay="1250"/>
                            </p:stCondLst>
                            <p:childTnLst>
                              <p:par>
                                <p:cTn id="14" presetID="16" presetClass="emph" presetSubtype="0" fill="hold" nodeType="afterEffect">
                                  <p:stCondLst>
                                    <p:cond delay="0"/>
                                  </p:stCondLst>
                                  <p:iterate type="lt">
                                    <p:tmPct val="4000"/>
                                  </p:iterate>
                                  <p:childTnLst>
                                    <p:set>
                                      <p:cBhvr override="childStyle">
                                        <p:cTn id="15" dur="1000" fill="hold"/>
                                        <p:tgtEl>
                                          <p:spTgt spid="5">
                                            <p:txEl>
                                              <p:pRg st="0" end="0"/>
                                            </p:txEl>
                                          </p:spTgt>
                                        </p:tgtEl>
                                        <p:attrNameLst>
                                          <p:attrName>style.color</p:attrName>
                                        </p:attrNameLst>
                                      </p:cBhvr>
                                      <p:to>
                                        <p:clrVal>
                                          <a:schemeClr val="accent2"/>
                                        </p:clrVal>
                                      </p:to>
                                    </p:set>
                                    <p:set>
                                      <p:cBhvr>
                                        <p:cTn id="16" dur="1000" fill="hold"/>
                                        <p:tgtEl>
                                          <p:spTgt spid="5">
                                            <p:txEl>
                                              <p:pRg st="0" end="0"/>
                                            </p:txEl>
                                          </p:spTgt>
                                        </p:tgtEl>
                                        <p:attrNameLst>
                                          <p:attrName>fillcolor</p:attrName>
                                        </p:attrNameLst>
                                      </p:cBhvr>
                                      <p:to>
                                        <p:clrVal>
                                          <a:schemeClr val="accent2"/>
                                        </p:clrVal>
                                      </p:to>
                                    </p:set>
                                    <p:set>
                                      <p:cBhvr>
                                        <p:cTn id="17" dur="1000" fill="hold"/>
                                        <p:tgtEl>
                                          <p:spTgt spid="5">
                                            <p:txEl>
                                              <p:pRg st="0" end="0"/>
                                            </p:txEl>
                                          </p:spTgt>
                                        </p:tgtEl>
                                        <p:attrNameLst>
                                          <p:attrName>fill.type</p:attrName>
                                        </p:attrNameLst>
                                      </p:cBhvr>
                                      <p:to>
                                        <p:strVal val="solid"/>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iterate type="lt">
                                    <p:tmPct val="0"/>
                                  </p:iterate>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down)">
                                      <p:cBhvr>
                                        <p:cTn id="22" dur="1250"/>
                                        <p:tgtEl>
                                          <p:spTgt spid="4">
                                            <p:txEl>
                                              <p:pRg st="1" end="1"/>
                                            </p:txEl>
                                          </p:spTgt>
                                        </p:tgtEl>
                                      </p:cBhvr>
                                    </p:animEffect>
                                  </p:childTnLst>
                                </p:cTn>
                              </p:par>
                            </p:childTnLst>
                          </p:cTn>
                        </p:par>
                        <p:par>
                          <p:cTn id="23" fill="hold">
                            <p:stCondLst>
                              <p:cond delay="1250"/>
                            </p:stCondLst>
                            <p:childTnLst>
                              <p:par>
                                <p:cTn id="24" presetID="16" presetClass="emph" presetSubtype="0" fill="hold" nodeType="afterEffect">
                                  <p:stCondLst>
                                    <p:cond delay="0"/>
                                  </p:stCondLst>
                                  <p:iterate type="lt">
                                    <p:tmPct val="4000"/>
                                  </p:iterate>
                                  <p:childTnLst>
                                    <p:set>
                                      <p:cBhvr override="childStyle">
                                        <p:cTn id="25" dur="1000" fill="hold"/>
                                        <p:tgtEl>
                                          <p:spTgt spid="4">
                                            <p:txEl>
                                              <p:pRg st="1" end="1"/>
                                            </p:txEl>
                                          </p:spTgt>
                                        </p:tgtEl>
                                        <p:attrNameLst>
                                          <p:attrName>style.color</p:attrName>
                                        </p:attrNameLst>
                                      </p:cBhvr>
                                      <p:to>
                                        <p:clrVal>
                                          <a:schemeClr val="accent2"/>
                                        </p:clrVal>
                                      </p:to>
                                    </p:set>
                                    <p:set>
                                      <p:cBhvr>
                                        <p:cTn id="26" dur="1000" fill="hold"/>
                                        <p:tgtEl>
                                          <p:spTgt spid="4">
                                            <p:txEl>
                                              <p:pRg st="1" end="1"/>
                                            </p:txEl>
                                          </p:spTgt>
                                        </p:tgtEl>
                                        <p:attrNameLst>
                                          <p:attrName>fillcolor</p:attrName>
                                        </p:attrNameLst>
                                      </p:cBhvr>
                                      <p:to>
                                        <p:clrVal>
                                          <a:schemeClr val="accent2"/>
                                        </p:clrVal>
                                      </p:to>
                                    </p:set>
                                    <p:set>
                                      <p:cBhvr>
                                        <p:cTn id="27" dur="1000" fill="hold"/>
                                        <p:tgtEl>
                                          <p:spTgt spid="4">
                                            <p:txEl>
                                              <p:pRg st="1" end="1"/>
                                            </p:txEl>
                                          </p:spTgt>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iterate type="lt">
                                    <p:tmPct val="0"/>
                                  </p:iterate>
                                  <p:childTnLst>
                                    <p:set>
                                      <p:cBhvr>
                                        <p:cTn id="31" dur="1" fill="hold">
                                          <p:stCondLst>
                                            <p:cond delay="0"/>
                                          </p:stCondLst>
                                        </p:cTn>
                                        <p:tgtEl>
                                          <p:spTgt spid="4">
                                            <p:txEl>
                                              <p:pRg st="2" end="2"/>
                                            </p:txEl>
                                          </p:spTgt>
                                        </p:tgtEl>
                                        <p:attrNameLst>
                                          <p:attrName>style.visibility</p:attrName>
                                        </p:attrNameLst>
                                      </p:cBhvr>
                                      <p:to>
                                        <p:strVal val="visible"/>
                                      </p:to>
                                    </p:set>
                                    <p:animEffect transition="in" filter="wipe(down)">
                                      <p:cBhvr>
                                        <p:cTn id="32" dur="1250"/>
                                        <p:tgtEl>
                                          <p:spTgt spid="4">
                                            <p:txEl>
                                              <p:pRg st="2" end="2"/>
                                            </p:txEl>
                                          </p:spTgt>
                                        </p:tgtEl>
                                      </p:cBhvr>
                                    </p:animEffect>
                                  </p:childTnLst>
                                </p:cTn>
                              </p:par>
                            </p:childTnLst>
                          </p:cTn>
                        </p:par>
                        <p:par>
                          <p:cTn id="33" fill="hold">
                            <p:stCondLst>
                              <p:cond delay="1250"/>
                            </p:stCondLst>
                            <p:childTnLst>
                              <p:par>
                                <p:cTn id="34" presetID="16" presetClass="emph" presetSubtype="0" fill="hold" nodeType="afterEffect">
                                  <p:stCondLst>
                                    <p:cond delay="0"/>
                                  </p:stCondLst>
                                  <p:iterate type="lt">
                                    <p:tmPct val="4000"/>
                                  </p:iterate>
                                  <p:childTnLst>
                                    <p:set>
                                      <p:cBhvr override="childStyle">
                                        <p:cTn id="35" dur="1000" fill="hold"/>
                                        <p:tgtEl>
                                          <p:spTgt spid="4">
                                            <p:txEl>
                                              <p:pRg st="2" end="2"/>
                                            </p:txEl>
                                          </p:spTgt>
                                        </p:tgtEl>
                                        <p:attrNameLst>
                                          <p:attrName>style.color</p:attrName>
                                        </p:attrNameLst>
                                      </p:cBhvr>
                                      <p:to>
                                        <p:clrVal>
                                          <a:schemeClr val="accent2"/>
                                        </p:clrVal>
                                      </p:to>
                                    </p:set>
                                    <p:set>
                                      <p:cBhvr>
                                        <p:cTn id="36" dur="1000" fill="hold"/>
                                        <p:tgtEl>
                                          <p:spTgt spid="4">
                                            <p:txEl>
                                              <p:pRg st="2" end="2"/>
                                            </p:txEl>
                                          </p:spTgt>
                                        </p:tgtEl>
                                        <p:attrNameLst>
                                          <p:attrName>fillcolor</p:attrName>
                                        </p:attrNameLst>
                                      </p:cBhvr>
                                      <p:to>
                                        <p:clrVal>
                                          <a:schemeClr val="accent2"/>
                                        </p:clrVal>
                                      </p:to>
                                    </p:set>
                                    <p:set>
                                      <p:cBhvr>
                                        <p:cTn id="37" dur="1000" fill="hold"/>
                                        <p:tgtEl>
                                          <p:spTgt spid="4">
                                            <p:txEl>
                                              <p:pRg st="2" end="2"/>
                                            </p:txEl>
                                          </p:spTgt>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iterate type="lt">
                                    <p:tmPct val="0"/>
                                  </p:iterate>
                                  <p:childTnLst>
                                    <p:set>
                                      <p:cBhvr>
                                        <p:cTn id="41" dur="1" fill="hold">
                                          <p:stCondLst>
                                            <p:cond delay="0"/>
                                          </p:stCondLst>
                                        </p:cTn>
                                        <p:tgtEl>
                                          <p:spTgt spid="4">
                                            <p:txEl>
                                              <p:pRg st="3" end="3"/>
                                            </p:txEl>
                                          </p:spTgt>
                                        </p:tgtEl>
                                        <p:attrNameLst>
                                          <p:attrName>style.visibility</p:attrName>
                                        </p:attrNameLst>
                                      </p:cBhvr>
                                      <p:to>
                                        <p:strVal val="visible"/>
                                      </p:to>
                                    </p:set>
                                    <p:animEffect transition="in" filter="wipe(down)">
                                      <p:cBhvr>
                                        <p:cTn id="42" dur="1250"/>
                                        <p:tgtEl>
                                          <p:spTgt spid="4">
                                            <p:txEl>
                                              <p:pRg st="3" end="3"/>
                                            </p:txEl>
                                          </p:spTgt>
                                        </p:tgtEl>
                                      </p:cBhvr>
                                    </p:animEffect>
                                  </p:childTnLst>
                                </p:cTn>
                              </p:par>
                            </p:childTnLst>
                          </p:cTn>
                        </p:par>
                        <p:par>
                          <p:cTn id="43" fill="hold">
                            <p:stCondLst>
                              <p:cond delay="1250"/>
                            </p:stCondLst>
                            <p:childTnLst>
                              <p:par>
                                <p:cTn id="44" presetID="16" presetClass="emph" presetSubtype="0" fill="hold" nodeType="afterEffect">
                                  <p:stCondLst>
                                    <p:cond delay="0"/>
                                  </p:stCondLst>
                                  <p:iterate type="lt">
                                    <p:tmPct val="4000"/>
                                  </p:iterate>
                                  <p:childTnLst>
                                    <p:set>
                                      <p:cBhvr override="childStyle">
                                        <p:cTn id="45" dur="1000" fill="hold"/>
                                        <p:tgtEl>
                                          <p:spTgt spid="4">
                                            <p:txEl>
                                              <p:pRg st="3" end="3"/>
                                            </p:txEl>
                                          </p:spTgt>
                                        </p:tgtEl>
                                        <p:attrNameLst>
                                          <p:attrName>style.color</p:attrName>
                                        </p:attrNameLst>
                                      </p:cBhvr>
                                      <p:to>
                                        <p:clrVal>
                                          <a:schemeClr val="accent2"/>
                                        </p:clrVal>
                                      </p:to>
                                    </p:set>
                                    <p:set>
                                      <p:cBhvr>
                                        <p:cTn id="46" dur="1000" fill="hold"/>
                                        <p:tgtEl>
                                          <p:spTgt spid="4">
                                            <p:txEl>
                                              <p:pRg st="3" end="3"/>
                                            </p:txEl>
                                          </p:spTgt>
                                        </p:tgtEl>
                                        <p:attrNameLst>
                                          <p:attrName>fillcolor</p:attrName>
                                        </p:attrNameLst>
                                      </p:cBhvr>
                                      <p:to>
                                        <p:clrVal>
                                          <a:schemeClr val="accent2"/>
                                        </p:clrVal>
                                      </p:to>
                                    </p:set>
                                    <p:set>
                                      <p:cBhvr>
                                        <p:cTn id="47" dur="1000" fill="hold"/>
                                        <p:tgtEl>
                                          <p:spTgt spid="4">
                                            <p:txEl>
                                              <p:pRg st="3" end="3"/>
                                            </p:txEl>
                                          </p:spTgt>
                                        </p:tgtEl>
                                        <p:attrNameLst>
                                          <p:attrName>fill.type</p:attrName>
                                        </p:attrNameLst>
                                      </p:cBhvr>
                                      <p:to>
                                        <p:strVal val="solid"/>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iterate type="lt">
                                    <p:tmPct val="0"/>
                                  </p:iterate>
                                  <p:childTnLst>
                                    <p:set>
                                      <p:cBhvr>
                                        <p:cTn id="51" dur="1" fill="hold">
                                          <p:stCondLst>
                                            <p:cond delay="0"/>
                                          </p:stCondLst>
                                        </p:cTn>
                                        <p:tgtEl>
                                          <p:spTgt spid="4">
                                            <p:txEl>
                                              <p:pRg st="4" end="4"/>
                                            </p:txEl>
                                          </p:spTgt>
                                        </p:tgtEl>
                                        <p:attrNameLst>
                                          <p:attrName>style.visibility</p:attrName>
                                        </p:attrNameLst>
                                      </p:cBhvr>
                                      <p:to>
                                        <p:strVal val="visible"/>
                                      </p:to>
                                    </p:set>
                                    <p:animEffect transition="in" filter="wipe(down)">
                                      <p:cBhvr>
                                        <p:cTn id="52" dur="1250"/>
                                        <p:tgtEl>
                                          <p:spTgt spid="4">
                                            <p:txEl>
                                              <p:pRg st="4" end="4"/>
                                            </p:txEl>
                                          </p:spTgt>
                                        </p:tgtEl>
                                      </p:cBhvr>
                                    </p:animEffect>
                                  </p:childTnLst>
                                </p:cTn>
                              </p:par>
                            </p:childTnLst>
                          </p:cTn>
                        </p:par>
                        <p:par>
                          <p:cTn id="53" fill="hold">
                            <p:stCondLst>
                              <p:cond delay="1250"/>
                            </p:stCondLst>
                            <p:childTnLst>
                              <p:par>
                                <p:cTn id="54" presetID="16" presetClass="emph" presetSubtype="0" fill="hold" nodeType="afterEffect">
                                  <p:stCondLst>
                                    <p:cond delay="0"/>
                                  </p:stCondLst>
                                  <p:iterate type="lt">
                                    <p:tmPct val="4000"/>
                                  </p:iterate>
                                  <p:childTnLst>
                                    <p:set>
                                      <p:cBhvr override="childStyle">
                                        <p:cTn id="55" dur="1000" fill="hold"/>
                                        <p:tgtEl>
                                          <p:spTgt spid="4">
                                            <p:txEl>
                                              <p:pRg st="4" end="4"/>
                                            </p:txEl>
                                          </p:spTgt>
                                        </p:tgtEl>
                                        <p:attrNameLst>
                                          <p:attrName>style.color</p:attrName>
                                        </p:attrNameLst>
                                      </p:cBhvr>
                                      <p:to>
                                        <p:clrVal>
                                          <a:schemeClr val="accent2"/>
                                        </p:clrVal>
                                      </p:to>
                                    </p:set>
                                    <p:set>
                                      <p:cBhvr>
                                        <p:cTn id="56" dur="1000" fill="hold"/>
                                        <p:tgtEl>
                                          <p:spTgt spid="4">
                                            <p:txEl>
                                              <p:pRg st="4" end="4"/>
                                            </p:txEl>
                                          </p:spTgt>
                                        </p:tgtEl>
                                        <p:attrNameLst>
                                          <p:attrName>fillcolor</p:attrName>
                                        </p:attrNameLst>
                                      </p:cBhvr>
                                      <p:to>
                                        <p:clrVal>
                                          <a:schemeClr val="accent2"/>
                                        </p:clrVal>
                                      </p:to>
                                    </p:set>
                                    <p:set>
                                      <p:cBhvr>
                                        <p:cTn id="57" dur="1000" fill="hold"/>
                                        <p:tgtEl>
                                          <p:spTgt spid="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FDC25B-37E2-019D-3E8A-18F27CB7C52A}"/>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b="1" kern="1200" dirty="0">
                <a:solidFill>
                  <a:schemeClr val="tx1"/>
                </a:solidFill>
                <a:latin typeface="+mj-lt"/>
                <a:ea typeface="+mj-ea"/>
                <a:cs typeface="+mj-cs"/>
              </a:rPr>
              <a:t>Working methods:</a:t>
            </a:r>
          </a:p>
        </p:txBody>
      </p:sp>
      <p:sp>
        <p:nvSpPr>
          <p:cNvPr id="4" name="TextBox 3">
            <a:extLst>
              <a:ext uri="{FF2B5EF4-FFF2-40B4-BE49-F238E27FC236}">
                <a16:creationId xmlns:a16="http://schemas.microsoft.com/office/drawing/2014/main" id="{80B45F35-E614-BE0B-851B-A9956F865361}"/>
              </a:ext>
            </a:extLst>
          </p:cNvPr>
          <p:cNvSpPr txBox="1"/>
          <p:nvPr/>
        </p:nvSpPr>
        <p:spPr>
          <a:xfrm>
            <a:off x="953219" y="1516071"/>
            <a:ext cx="4936067" cy="398515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dirty="0"/>
              <a:t>a functional cosmetic technology was developed by combining tattoo artistry and colorimetric biosensors </a:t>
            </a:r>
            <a:endParaRPr lang="en-US" sz="2400" dirty="0">
              <a:cs typeface="Calibri" panose="020F0502020204030204"/>
            </a:endParaRPr>
          </a:p>
          <a:p>
            <a:pPr indent="-228600">
              <a:lnSpc>
                <a:spcPct val="90000"/>
              </a:lnSpc>
              <a:spcAft>
                <a:spcPts val="600"/>
              </a:spcAft>
              <a:buFont typeface="Arial" panose="020B0604020202020204" pitchFamily="34" charset="0"/>
              <a:buChar char="•"/>
            </a:pPr>
            <a:endParaRPr lang="en-US" sz="2000" dirty="0">
              <a:cs typeface="Calibri" panose="020F0502020204030204"/>
            </a:endParaRPr>
          </a:p>
          <a:p>
            <a:pPr>
              <a:buFont typeface="Arial" panose="020B0604020202020204" pitchFamily="34" charset="0"/>
              <a:buChar char="•"/>
            </a:pPr>
            <a:r>
              <a:rPr lang="en-US" sz="2400" dirty="0">
                <a:ea typeface="+mn-lt"/>
                <a:cs typeface="+mn-lt"/>
              </a:rPr>
              <a:t>The inks were injected using a normal tattoo gun into the dermis of the skin tissues to create visible assay area </a:t>
            </a:r>
            <a:endParaRPr lang="en-US" sz="2000" dirty="0">
              <a:ea typeface="+mn-lt"/>
              <a:cs typeface="+mn-lt"/>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cs typeface="Calibri" panose="020F0502020204030204"/>
            </a:endParaRPr>
          </a:p>
        </p:txBody>
      </p:sp>
      <p:pic>
        <p:nvPicPr>
          <p:cNvPr id="5" name="Picture 5" descr="Diagram&#10;&#10;Description automatically generated">
            <a:extLst>
              <a:ext uri="{FF2B5EF4-FFF2-40B4-BE49-F238E27FC236}">
                <a16:creationId xmlns:a16="http://schemas.microsoft.com/office/drawing/2014/main" id="{CFA2FDC5-BCC6-8416-D921-597218B73E4F}"/>
              </a:ext>
            </a:extLst>
          </p:cNvPr>
          <p:cNvPicPr>
            <a:picLocks noChangeAspect="1"/>
          </p:cNvPicPr>
          <p:nvPr/>
        </p:nvPicPr>
        <p:blipFill rotWithShape="1">
          <a:blip r:embed="rId2"/>
          <a:srcRect l="40503" r="229" b="406"/>
          <a:stretch/>
        </p:blipFill>
        <p:spPr>
          <a:xfrm>
            <a:off x="6863937" y="739694"/>
            <a:ext cx="4748053" cy="4603381"/>
          </a:xfrm>
          <a:prstGeom prst="rect">
            <a:avLst/>
          </a:prstGeom>
        </p:spPr>
      </p:pic>
      <p:sp>
        <p:nvSpPr>
          <p:cNvPr id="6" name="TextBox 5">
            <a:extLst>
              <a:ext uri="{FF2B5EF4-FFF2-40B4-BE49-F238E27FC236}">
                <a16:creationId xmlns:a16="http://schemas.microsoft.com/office/drawing/2014/main" id="{5722BFA7-0756-43FF-C939-D298A03F124A}"/>
              </a:ext>
            </a:extLst>
          </p:cNvPr>
          <p:cNvSpPr txBox="1"/>
          <p:nvPr/>
        </p:nvSpPr>
        <p:spPr>
          <a:xfrm>
            <a:off x="7083127" y="5466552"/>
            <a:ext cx="4776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mn-lt"/>
                <a:cs typeface="+mn-lt"/>
              </a:rPr>
              <a:t>Figure 1. Injection of colorimetric biosensors within the dermis.</a:t>
            </a:r>
            <a:endParaRPr lang="en-US" dirty="0"/>
          </a:p>
        </p:txBody>
      </p:sp>
    </p:spTree>
    <p:extLst>
      <p:ext uri="{BB962C8B-B14F-4D97-AF65-F5344CB8AC3E}">
        <p14:creationId xmlns:p14="http://schemas.microsoft.com/office/powerpoint/2010/main" val="821610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p:cTn id="12" dur="1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3" dur="1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4" dur="1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p:cTn id="19" dur="1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0" dur="1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1" dur="1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amond(in)">
                                      <p:cBhvr>
                                        <p:cTn id="26" dur="1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47000">
              <a:schemeClr val="tx1">
                <a:lumMod val="75000"/>
                <a:lumOff val="25000"/>
              </a:schemeClr>
            </a:gs>
            <a:gs pos="23000">
              <a:schemeClr val="tx1">
                <a:lumMod val="65000"/>
                <a:lumOff val="35000"/>
              </a:schemeClr>
            </a:gs>
            <a:gs pos="72000">
              <a:schemeClr val="tx1">
                <a:lumMod val="85000"/>
                <a:lumOff val="15000"/>
              </a:schemeClr>
            </a:gs>
            <a:gs pos="100000">
              <a:schemeClr val="tx1">
                <a:lumMod val="95000"/>
                <a:lumOff val="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208271-3DE5-693D-483E-D61E68167B50}"/>
              </a:ext>
            </a:extLst>
          </p:cNvPr>
          <p:cNvSpPr txBox="1"/>
          <p:nvPr/>
        </p:nvSpPr>
        <p:spPr>
          <a:xfrm>
            <a:off x="873512" y="520390"/>
            <a:ext cx="4410693"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400" dirty="0">
                <a:solidFill>
                  <a:schemeClr val="bg1"/>
                </a:solidFill>
                <a:cs typeface="Calibri"/>
              </a:rPr>
              <a:t>The amount of area being covered by the bio-ink is determined by the angle of the needle and how many injection being applied for each mm</a:t>
            </a:r>
            <a:r>
              <a:rPr lang="en-GB" sz="2400" baseline="30000" dirty="0">
                <a:solidFill>
                  <a:schemeClr val="bg1"/>
                </a:solidFill>
                <a:cs typeface="Calibri"/>
              </a:rPr>
              <a:t>2 </a:t>
            </a:r>
          </a:p>
          <a:p>
            <a:pPr marL="342900" indent="-342900">
              <a:buFont typeface="Arial"/>
              <a:buChar char="•"/>
            </a:pPr>
            <a:endParaRPr lang="en-GB" sz="2400" baseline="30000" dirty="0">
              <a:solidFill>
                <a:schemeClr val="bg1"/>
              </a:solidFill>
              <a:cs typeface="Calibri"/>
            </a:endParaRPr>
          </a:p>
        </p:txBody>
      </p:sp>
      <p:sp>
        <p:nvSpPr>
          <p:cNvPr id="6" name="TextBox 5">
            <a:extLst>
              <a:ext uri="{FF2B5EF4-FFF2-40B4-BE49-F238E27FC236}">
                <a16:creationId xmlns:a16="http://schemas.microsoft.com/office/drawing/2014/main" id="{39D9BE3C-3BCB-5026-6A6B-3369B6CBDB40}"/>
              </a:ext>
            </a:extLst>
          </p:cNvPr>
          <p:cNvSpPr txBox="1"/>
          <p:nvPr/>
        </p:nvSpPr>
        <p:spPr>
          <a:xfrm>
            <a:off x="1195946" y="2828958"/>
            <a:ext cx="4163121"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solidFill>
                  <a:schemeClr val="bg1"/>
                </a:solidFill>
                <a:cs typeface="Calibri"/>
              </a:rPr>
              <a:t>Figure 1 :</a:t>
            </a:r>
            <a:r>
              <a:rPr lang="en-GB" b="1" dirty="0">
                <a:solidFill>
                  <a:schemeClr val="bg1"/>
                </a:solidFill>
                <a:cs typeface="Calibri"/>
              </a:rPr>
              <a:t> </a:t>
            </a:r>
            <a:r>
              <a:rPr lang="en-GB" dirty="0">
                <a:solidFill>
                  <a:schemeClr val="bg1"/>
                </a:solidFill>
                <a:ea typeface="+mn-lt"/>
                <a:cs typeface="+mn-lt"/>
              </a:rPr>
              <a:t> Tattooed area over the total cross-section area with 14.0, 8.3, 1.5, </a:t>
            </a:r>
            <a:endParaRPr lang="en-GB" dirty="0">
              <a:solidFill>
                <a:schemeClr val="bg1"/>
              </a:solidFill>
            </a:endParaRPr>
          </a:p>
          <a:p>
            <a:r>
              <a:rPr lang="en-GB" dirty="0">
                <a:solidFill>
                  <a:schemeClr val="bg1"/>
                </a:solidFill>
                <a:ea typeface="+mn-lt"/>
                <a:cs typeface="+mn-lt"/>
              </a:rPr>
              <a:t>and 1.3 injections /mm2</a:t>
            </a:r>
          </a:p>
          <a:p>
            <a:endParaRPr lang="en-GB" dirty="0">
              <a:solidFill>
                <a:schemeClr val="bg1"/>
              </a:solidFill>
              <a:cs typeface="Calibri" panose="020F0502020204030204"/>
            </a:endParaRPr>
          </a:p>
          <a:p>
            <a:endParaRPr lang="en-GB" dirty="0">
              <a:solidFill>
                <a:schemeClr val="bg1"/>
              </a:solidFill>
              <a:cs typeface="Calibri" panose="020F0502020204030204"/>
            </a:endParaRPr>
          </a:p>
        </p:txBody>
      </p:sp>
      <p:grpSp>
        <p:nvGrpSpPr>
          <p:cNvPr id="63" name="Group 62">
            <a:extLst>
              <a:ext uri="{FF2B5EF4-FFF2-40B4-BE49-F238E27FC236}">
                <a16:creationId xmlns:a16="http://schemas.microsoft.com/office/drawing/2014/main" id="{880273CE-223B-0246-252A-844F2AF0A850}"/>
              </a:ext>
            </a:extLst>
          </p:cNvPr>
          <p:cNvGrpSpPr/>
          <p:nvPr/>
        </p:nvGrpSpPr>
        <p:grpSpPr>
          <a:xfrm>
            <a:off x="5374931" y="430403"/>
            <a:ext cx="6452558" cy="3303603"/>
            <a:chOff x="5359067" y="376061"/>
            <a:chExt cx="6452558" cy="3303603"/>
          </a:xfrm>
        </p:grpSpPr>
        <p:pic>
          <p:nvPicPr>
            <p:cNvPr id="5" name="Picture 5" descr="A picture containing diagram&#10;&#10;Description automatically generated">
              <a:extLst>
                <a:ext uri="{FF2B5EF4-FFF2-40B4-BE49-F238E27FC236}">
                  <a16:creationId xmlns:a16="http://schemas.microsoft.com/office/drawing/2014/main" id="{8BB37161-7C9C-384E-4104-886A19341A7E}"/>
                </a:ext>
              </a:extLst>
            </p:cNvPr>
            <p:cNvPicPr>
              <a:picLocks noChangeAspect="1"/>
            </p:cNvPicPr>
            <p:nvPr/>
          </p:nvPicPr>
          <p:blipFill>
            <a:blip r:embed="rId2"/>
            <a:stretch>
              <a:fillRect/>
            </a:stretch>
          </p:blipFill>
          <p:spPr>
            <a:xfrm>
              <a:off x="5359067" y="376061"/>
              <a:ext cx="6452558" cy="2876853"/>
            </a:xfrm>
            <a:prstGeom prst="rect">
              <a:avLst/>
            </a:prstGeom>
          </p:spPr>
        </p:pic>
        <p:sp>
          <p:nvSpPr>
            <p:cNvPr id="51" name="TextBox 50">
              <a:extLst>
                <a:ext uri="{FF2B5EF4-FFF2-40B4-BE49-F238E27FC236}">
                  <a16:creationId xmlns:a16="http://schemas.microsoft.com/office/drawing/2014/main" id="{16F3F6C0-AF27-46F2-5756-41FC3A816F4A}"/>
                </a:ext>
              </a:extLst>
            </p:cNvPr>
            <p:cNvSpPr txBox="1"/>
            <p:nvPr/>
          </p:nvSpPr>
          <p:spPr>
            <a:xfrm>
              <a:off x="8210872" y="3279554"/>
              <a:ext cx="2416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solidFill>
                    <a:schemeClr val="bg1"/>
                  </a:solidFill>
                  <a:cs typeface="Calibri"/>
                </a:rPr>
                <a:t>Figure 1</a:t>
              </a:r>
            </a:p>
          </p:txBody>
        </p:sp>
      </p:grpSp>
      <p:grpSp>
        <p:nvGrpSpPr>
          <p:cNvPr id="64" name="Group 63">
            <a:extLst>
              <a:ext uri="{FF2B5EF4-FFF2-40B4-BE49-F238E27FC236}">
                <a16:creationId xmlns:a16="http://schemas.microsoft.com/office/drawing/2014/main" id="{AA2C368D-99E5-688C-EE52-89B1A18B7B5B}"/>
              </a:ext>
            </a:extLst>
          </p:cNvPr>
          <p:cNvGrpSpPr/>
          <p:nvPr/>
        </p:nvGrpSpPr>
        <p:grpSpPr>
          <a:xfrm>
            <a:off x="5359067" y="3734006"/>
            <a:ext cx="6452558" cy="2948792"/>
            <a:chOff x="5371381" y="3730716"/>
            <a:chExt cx="6452558" cy="2948792"/>
          </a:xfrm>
        </p:grpSpPr>
        <p:pic>
          <p:nvPicPr>
            <p:cNvPr id="7" name="Picture 7" descr="A picture containing chart&#10;&#10;Description automatically generated">
              <a:extLst>
                <a:ext uri="{FF2B5EF4-FFF2-40B4-BE49-F238E27FC236}">
                  <a16:creationId xmlns:a16="http://schemas.microsoft.com/office/drawing/2014/main" id="{1D04470E-4215-19D1-7F46-22893110365B}"/>
                </a:ext>
              </a:extLst>
            </p:cNvPr>
            <p:cNvPicPr>
              <a:picLocks noChangeAspect="1"/>
            </p:cNvPicPr>
            <p:nvPr/>
          </p:nvPicPr>
          <p:blipFill>
            <a:blip r:embed="rId3"/>
            <a:stretch>
              <a:fillRect/>
            </a:stretch>
          </p:blipFill>
          <p:spPr>
            <a:xfrm>
              <a:off x="5371381" y="3730716"/>
              <a:ext cx="6452558" cy="2588340"/>
            </a:xfrm>
            <a:prstGeom prst="rect">
              <a:avLst/>
            </a:prstGeom>
          </p:spPr>
        </p:pic>
        <p:sp>
          <p:nvSpPr>
            <p:cNvPr id="52" name="TextBox 51">
              <a:extLst>
                <a:ext uri="{FF2B5EF4-FFF2-40B4-BE49-F238E27FC236}">
                  <a16:creationId xmlns:a16="http://schemas.microsoft.com/office/drawing/2014/main" id="{CD8444F8-5D35-7677-0490-D0CBCE57E184}"/>
                </a:ext>
              </a:extLst>
            </p:cNvPr>
            <p:cNvSpPr txBox="1"/>
            <p:nvPr/>
          </p:nvSpPr>
          <p:spPr>
            <a:xfrm>
              <a:off x="8210873" y="6279398"/>
              <a:ext cx="2416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solidFill>
                    <a:schemeClr val="bg1"/>
                  </a:solidFill>
                  <a:cs typeface="Calibri"/>
                </a:rPr>
                <a:t>Figure 2</a:t>
              </a:r>
            </a:p>
          </p:txBody>
        </p:sp>
      </p:grpSp>
      <p:sp>
        <p:nvSpPr>
          <p:cNvPr id="65" name="TextBox 64">
            <a:extLst>
              <a:ext uri="{FF2B5EF4-FFF2-40B4-BE49-F238E27FC236}">
                <a16:creationId xmlns:a16="http://schemas.microsoft.com/office/drawing/2014/main" id="{60AF3DD7-89EE-24A5-5861-CD06E9B52F05}"/>
              </a:ext>
            </a:extLst>
          </p:cNvPr>
          <p:cNvSpPr txBox="1"/>
          <p:nvPr/>
        </p:nvSpPr>
        <p:spPr>
          <a:xfrm>
            <a:off x="1195945" y="3821599"/>
            <a:ext cx="41631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algn="l" rtl="0" eaLnBrk="1" latinLnBrk="0" hangingPunct="1">
              <a:spcBef>
                <a:spcPts val="0"/>
              </a:spcBef>
              <a:spcAft>
                <a:spcPts val="0"/>
              </a:spcAft>
            </a:pPr>
            <a:r>
              <a:rPr lang="en-GB" sz="1800" b="1"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Figure 2: </a:t>
            </a:r>
            <a:r>
              <a:rPr lang="en-GB" sz="1800" kern="1200" dirty="0">
                <a:solidFill>
                  <a:srgbClr val="FFFFFF"/>
                </a:solidFill>
                <a:effectLst/>
                <a:latin typeface="Calibri" panose="020F0502020204030204" pitchFamily="34" charset="0"/>
                <a:ea typeface="+mn-ea"/>
                <a:cs typeface="Calibri" panose="020F0502020204030204" pitchFamily="34" charset="0"/>
              </a:rPr>
              <a:t> </a:t>
            </a:r>
            <a:r>
              <a:rPr lang="en-GB" sz="18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tattooed at angles of </a:t>
            </a:r>
            <a:endParaRPr lang="en-US" sz="2000" dirty="0">
              <a:effectLst/>
            </a:endParaRPr>
          </a:p>
          <a:p>
            <a:pPr marL="0" algn="l" rtl="0" eaLnBrk="1" latinLnBrk="0" hangingPunct="1">
              <a:spcBef>
                <a:spcPts val="0"/>
              </a:spcBef>
              <a:spcAft>
                <a:spcPts val="0"/>
              </a:spcAft>
            </a:pPr>
            <a:r>
              <a:rPr lang="en-GB" sz="18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90</a:t>
            </a:r>
            <a:r>
              <a:rPr lang="en-GB" sz="1800" kern="1200" baseline="30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o</a:t>
            </a:r>
            <a:r>
              <a:rPr lang="en-GB" sz="18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,80</a:t>
            </a:r>
            <a:r>
              <a:rPr lang="en-GB" sz="1800" kern="1200" baseline="30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o</a:t>
            </a:r>
            <a:r>
              <a:rPr lang="en-GB" sz="18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,70</a:t>
            </a:r>
            <a:r>
              <a:rPr lang="en-GB" sz="1800" kern="1200" baseline="30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o</a:t>
            </a:r>
            <a:r>
              <a:rPr lang="en-GB" sz="18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,60</a:t>
            </a:r>
            <a:r>
              <a:rPr lang="en-GB" sz="1800" kern="1200" baseline="30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o</a:t>
            </a:r>
            <a:r>
              <a:rPr lang="en-GB" sz="18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,50</a:t>
            </a:r>
            <a:r>
              <a:rPr lang="en-GB" sz="1800" kern="1200" baseline="30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o</a:t>
            </a:r>
            <a:r>
              <a:rPr lang="en-GB" sz="18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and 45</a:t>
            </a:r>
            <a:r>
              <a:rPr lang="en-GB" sz="1800" kern="1200" baseline="300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o</a:t>
            </a:r>
            <a:r>
              <a:rPr lang="en-GB" sz="18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between the needle of the tattoo gun and the skin surface.</a:t>
            </a:r>
            <a:endParaRPr lang="en-US" sz="2000" dirty="0">
              <a:effectLst/>
            </a:endParaRPr>
          </a:p>
        </p:txBody>
      </p:sp>
    </p:spTree>
    <p:extLst>
      <p:ext uri="{BB962C8B-B14F-4D97-AF65-F5344CB8AC3E}">
        <p14:creationId xmlns:p14="http://schemas.microsoft.com/office/powerpoint/2010/main" val="2048092726"/>
      </p:ext>
    </p:extLst>
  </p:cSld>
  <p:clrMapOvr>
    <a:masterClrMapping/>
  </p:clrMapOvr>
  <mc:AlternateContent xmlns:mc="http://schemas.openxmlformats.org/markup-compatibility/2006" xmlns:p14="http://schemas.microsoft.com/office/powerpoint/2010/main">
    <mc:Choice Requires="p14">
      <p:transition spd="slow" p14:dur="200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500"/>
                                        <p:tgtEl>
                                          <p:spTgt spid="4">
                                            <p:txEl>
                                              <p:pRg st="0" end="0"/>
                                            </p:txEl>
                                          </p:spTgt>
                                        </p:tgtEl>
                                      </p:cBhvr>
                                    </p:animEffect>
                                  </p:childTnLst>
                                </p:cTn>
                              </p:par>
                            </p:childTnLst>
                          </p:cTn>
                        </p:par>
                        <p:par>
                          <p:cTn id="8" fill="hold">
                            <p:stCondLst>
                              <p:cond delay="1500"/>
                            </p:stCondLst>
                            <p:childTnLst>
                              <p:par>
                                <p:cTn id="9" presetID="18" presetClass="emph" presetSubtype="0" fill="hold" nodeType="afterEffect">
                                  <p:stCondLst>
                                    <p:cond delay="0"/>
                                  </p:stCondLst>
                                  <p:iterate type="lt">
                                    <p:tmPct val="4000"/>
                                  </p:iterate>
                                  <p:childTnLst>
                                    <p:set>
                                      <p:cBhvr override="childStyle">
                                        <p:cTn id="10" dur="1000" fill="hold"/>
                                        <p:tgtEl>
                                          <p:spTgt spid="4">
                                            <p:txEl>
                                              <p:pRg st="0" end="0"/>
                                            </p:txEl>
                                          </p:spTgt>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ipe(down)">
                                      <p:cBhvr>
                                        <p:cTn id="15" dur="870">
                                          <p:stCondLst>
                                            <p:cond delay="0"/>
                                          </p:stCondLst>
                                        </p:cTn>
                                        <p:tgtEl>
                                          <p:spTgt spid="6">
                                            <p:txEl>
                                              <p:pRg st="0" end="0"/>
                                            </p:txEl>
                                          </p:spTgt>
                                        </p:tgtEl>
                                      </p:cBhvr>
                                    </p:animEffect>
                                    <p:anim calcmode="lin" valueType="num">
                                      <p:cBhvr>
                                        <p:cTn id="16" dur="2733"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17" dur="996"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8" dur="996" tmFilter="0, 0; 0.125,0.2665; 0.25,0.4; 0.375,0.465; 0.5,0.5;  0.625,0.535; 0.75,0.6; 0.875,0.7335; 1,1">
                                          <p:stCondLst>
                                            <p:cond delay="996"/>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9" dur="498" tmFilter="0, 0; 0.125,0.2665; 0.25,0.4; 0.375,0.465; 0.5,0.5;  0.625,0.535; 0.75,0.6; 0.875,0.7335; 1,1">
                                          <p:stCondLst>
                                            <p:cond delay="1986"/>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20" dur="246" tmFilter="0, 0; 0.125,0.2665; 0.25,0.4; 0.375,0.465; 0.5,0.5;  0.625,0.535; 0.75,0.6; 0.875,0.7335; 1,1">
                                          <p:stCondLst>
                                            <p:cond delay="2484"/>
                                          </p:stCondLst>
                                        </p:cTn>
                                        <p:tgtEl>
                                          <p:spTgt spid="6">
                                            <p:txEl>
                                              <p:pRg st="0" end="0"/>
                                            </p:txEl>
                                          </p:spTgt>
                                        </p:tgtEl>
                                        <p:attrNameLst>
                                          <p:attrName>ppt_y</p:attrName>
                                        </p:attrNameLst>
                                      </p:cBhvr>
                                      <p:tavLst>
                                        <p:tav tm="0" fmla="#ppt_y-sin(pi*$)/81">
                                          <p:val>
                                            <p:fltVal val="0"/>
                                          </p:val>
                                        </p:tav>
                                        <p:tav tm="100000">
                                          <p:val>
                                            <p:fltVal val="1"/>
                                          </p:val>
                                        </p:tav>
                                      </p:tavLst>
                                    </p:anim>
                                    <p:animScale>
                                      <p:cBhvr>
                                        <p:cTn id="21" dur="39">
                                          <p:stCondLst>
                                            <p:cond delay="975"/>
                                          </p:stCondLst>
                                        </p:cTn>
                                        <p:tgtEl>
                                          <p:spTgt spid="6">
                                            <p:txEl>
                                              <p:pRg st="0" end="0"/>
                                            </p:txEl>
                                          </p:spTgt>
                                        </p:tgtEl>
                                      </p:cBhvr>
                                      <p:to x="100000" y="60000"/>
                                    </p:animScale>
                                    <p:animScale>
                                      <p:cBhvr>
                                        <p:cTn id="22" dur="249" decel="50000">
                                          <p:stCondLst>
                                            <p:cond delay="1014"/>
                                          </p:stCondLst>
                                        </p:cTn>
                                        <p:tgtEl>
                                          <p:spTgt spid="6">
                                            <p:txEl>
                                              <p:pRg st="0" end="0"/>
                                            </p:txEl>
                                          </p:spTgt>
                                        </p:tgtEl>
                                      </p:cBhvr>
                                      <p:to x="100000" y="100000"/>
                                    </p:animScale>
                                    <p:animScale>
                                      <p:cBhvr>
                                        <p:cTn id="23" dur="39">
                                          <p:stCondLst>
                                            <p:cond delay="1968"/>
                                          </p:stCondLst>
                                        </p:cTn>
                                        <p:tgtEl>
                                          <p:spTgt spid="6">
                                            <p:txEl>
                                              <p:pRg st="0" end="0"/>
                                            </p:txEl>
                                          </p:spTgt>
                                        </p:tgtEl>
                                      </p:cBhvr>
                                      <p:to x="100000" y="80000"/>
                                    </p:animScale>
                                    <p:animScale>
                                      <p:cBhvr>
                                        <p:cTn id="24" dur="249" decel="50000">
                                          <p:stCondLst>
                                            <p:cond delay="2007"/>
                                          </p:stCondLst>
                                        </p:cTn>
                                        <p:tgtEl>
                                          <p:spTgt spid="6">
                                            <p:txEl>
                                              <p:pRg st="0" end="0"/>
                                            </p:txEl>
                                          </p:spTgt>
                                        </p:tgtEl>
                                      </p:cBhvr>
                                      <p:to x="100000" y="100000"/>
                                    </p:animScale>
                                    <p:animScale>
                                      <p:cBhvr>
                                        <p:cTn id="25" dur="39">
                                          <p:stCondLst>
                                            <p:cond delay="2463"/>
                                          </p:stCondLst>
                                        </p:cTn>
                                        <p:tgtEl>
                                          <p:spTgt spid="6">
                                            <p:txEl>
                                              <p:pRg st="0" end="0"/>
                                            </p:txEl>
                                          </p:spTgt>
                                        </p:tgtEl>
                                      </p:cBhvr>
                                      <p:to x="100000" y="90000"/>
                                    </p:animScale>
                                    <p:animScale>
                                      <p:cBhvr>
                                        <p:cTn id="26" dur="249" decel="50000">
                                          <p:stCondLst>
                                            <p:cond delay="2502"/>
                                          </p:stCondLst>
                                        </p:cTn>
                                        <p:tgtEl>
                                          <p:spTgt spid="6">
                                            <p:txEl>
                                              <p:pRg st="0" end="0"/>
                                            </p:txEl>
                                          </p:spTgt>
                                        </p:tgtEl>
                                      </p:cBhvr>
                                      <p:to x="100000" y="100000"/>
                                    </p:animScale>
                                    <p:animScale>
                                      <p:cBhvr>
                                        <p:cTn id="27" dur="39">
                                          <p:stCondLst>
                                            <p:cond delay="2712"/>
                                          </p:stCondLst>
                                        </p:cTn>
                                        <p:tgtEl>
                                          <p:spTgt spid="6">
                                            <p:txEl>
                                              <p:pRg st="0" end="0"/>
                                            </p:txEl>
                                          </p:spTgt>
                                        </p:tgtEl>
                                      </p:cBhvr>
                                      <p:to x="100000" y="95000"/>
                                    </p:animScale>
                                    <p:animScale>
                                      <p:cBhvr>
                                        <p:cTn id="28" dur="249" decel="50000">
                                          <p:stCondLst>
                                            <p:cond delay="2751"/>
                                          </p:stCondLst>
                                        </p:cTn>
                                        <p:tgtEl>
                                          <p:spTgt spid="6">
                                            <p:txEl>
                                              <p:pRg st="0" end="0"/>
                                            </p:txEl>
                                          </p:spTgt>
                                        </p:tgtEl>
                                      </p:cBhvr>
                                      <p:to x="100000" y="100000"/>
                                    </p:animScale>
                                  </p:childTnLst>
                                </p:cTn>
                              </p:par>
                              <p:par>
                                <p:cTn id="29" presetID="26"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wipe(down)">
                                      <p:cBhvr>
                                        <p:cTn id="31" dur="870">
                                          <p:stCondLst>
                                            <p:cond delay="0"/>
                                          </p:stCondLst>
                                        </p:cTn>
                                        <p:tgtEl>
                                          <p:spTgt spid="6">
                                            <p:txEl>
                                              <p:pRg st="1" end="1"/>
                                            </p:txEl>
                                          </p:spTgt>
                                        </p:tgtEl>
                                      </p:cBhvr>
                                    </p:animEffect>
                                    <p:anim calcmode="lin" valueType="num">
                                      <p:cBhvr>
                                        <p:cTn id="32" dur="2733" tmFilter="0,0; 0.14,0.36; 0.43,0.73; 0.71,0.91; 1.0,1.0">
                                          <p:stCondLst>
                                            <p:cond delay="0"/>
                                          </p:stCondLst>
                                        </p:cTn>
                                        <p:tgtEl>
                                          <p:spTgt spid="6">
                                            <p:txEl>
                                              <p:pRg st="1" end="1"/>
                                            </p:txEl>
                                          </p:spTgt>
                                        </p:tgtEl>
                                        <p:attrNameLst>
                                          <p:attrName>ppt_x</p:attrName>
                                        </p:attrNameLst>
                                      </p:cBhvr>
                                      <p:tavLst>
                                        <p:tav tm="0">
                                          <p:val>
                                            <p:strVal val="#ppt_x-0.25"/>
                                          </p:val>
                                        </p:tav>
                                        <p:tav tm="100000">
                                          <p:val>
                                            <p:strVal val="#ppt_x"/>
                                          </p:val>
                                        </p:tav>
                                      </p:tavLst>
                                    </p:anim>
                                    <p:anim calcmode="lin" valueType="num">
                                      <p:cBhvr>
                                        <p:cTn id="33" dur="996" tmFilter="0.0,0.0; 0.25,0.07; 0.50,0.2; 0.75,0.467; 1.0,1.0">
                                          <p:stCondLst>
                                            <p:cond delay="0"/>
                                          </p:stCondLst>
                                        </p:cTn>
                                        <p:tgtEl>
                                          <p:spTgt spid="6">
                                            <p:txEl>
                                              <p:pRg st="1" end="1"/>
                                            </p:txEl>
                                          </p:spTgt>
                                        </p:tgtEl>
                                        <p:attrNameLst>
                                          <p:attrName>ppt_y</p:attrName>
                                        </p:attrNameLst>
                                      </p:cBhvr>
                                      <p:tavLst>
                                        <p:tav tm="0" fmla="#ppt_y-sin(pi*$)/3">
                                          <p:val>
                                            <p:fltVal val="0.5"/>
                                          </p:val>
                                        </p:tav>
                                        <p:tav tm="100000">
                                          <p:val>
                                            <p:fltVal val="1"/>
                                          </p:val>
                                        </p:tav>
                                      </p:tavLst>
                                    </p:anim>
                                    <p:anim calcmode="lin" valueType="num">
                                      <p:cBhvr>
                                        <p:cTn id="34" dur="996" tmFilter="0, 0; 0.125,0.2665; 0.25,0.4; 0.375,0.465; 0.5,0.5;  0.625,0.535; 0.75,0.6; 0.875,0.7335; 1,1">
                                          <p:stCondLst>
                                            <p:cond delay="996"/>
                                          </p:stCondLst>
                                        </p:cTn>
                                        <p:tgtEl>
                                          <p:spTgt spid="6">
                                            <p:txEl>
                                              <p:pRg st="1" end="1"/>
                                            </p:txEl>
                                          </p:spTgt>
                                        </p:tgtEl>
                                        <p:attrNameLst>
                                          <p:attrName>ppt_y</p:attrName>
                                        </p:attrNameLst>
                                      </p:cBhvr>
                                      <p:tavLst>
                                        <p:tav tm="0" fmla="#ppt_y-sin(pi*$)/9">
                                          <p:val>
                                            <p:fltVal val="0"/>
                                          </p:val>
                                        </p:tav>
                                        <p:tav tm="100000">
                                          <p:val>
                                            <p:fltVal val="1"/>
                                          </p:val>
                                        </p:tav>
                                      </p:tavLst>
                                    </p:anim>
                                    <p:anim calcmode="lin" valueType="num">
                                      <p:cBhvr>
                                        <p:cTn id="35" dur="498" tmFilter="0, 0; 0.125,0.2665; 0.25,0.4; 0.375,0.465; 0.5,0.5;  0.625,0.535; 0.75,0.6; 0.875,0.7335; 1,1">
                                          <p:stCondLst>
                                            <p:cond delay="1986"/>
                                          </p:stCondLst>
                                        </p:cTn>
                                        <p:tgtEl>
                                          <p:spTgt spid="6">
                                            <p:txEl>
                                              <p:pRg st="1" end="1"/>
                                            </p:txEl>
                                          </p:spTgt>
                                        </p:tgtEl>
                                        <p:attrNameLst>
                                          <p:attrName>ppt_y</p:attrName>
                                        </p:attrNameLst>
                                      </p:cBhvr>
                                      <p:tavLst>
                                        <p:tav tm="0" fmla="#ppt_y-sin(pi*$)/27">
                                          <p:val>
                                            <p:fltVal val="0"/>
                                          </p:val>
                                        </p:tav>
                                        <p:tav tm="100000">
                                          <p:val>
                                            <p:fltVal val="1"/>
                                          </p:val>
                                        </p:tav>
                                      </p:tavLst>
                                    </p:anim>
                                    <p:anim calcmode="lin" valueType="num">
                                      <p:cBhvr>
                                        <p:cTn id="36" dur="246" tmFilter="0, 0; 0.125,0.2665; 0.25,0.4; 0.375,0.465; 0.5,0.5;  0.625,0.535; 0.75,0.6; 0.875,0.7335; 1,1">
                                          <p:stCondLst>
                                            <p:cond delay="2484"/>
                                          </p:stCondLst>
                                        </p:cTn>
                                        <p:tgtEl>
                                          <p:spTgt spid="6">
                                            <p:txEl>
                                              <p:pRg st="1" end="1"/>
                                            </p:txEl>
                                          </p:spTgt>
                                        </p:tgtEl>
                                        <p:attrNameLst>
                                          <p:attrName>ppt_y</p:attrName>
                                        </p:attrNameLst>
                                      </p:cBhvr>
                                      <p:tavLst>
                                        <p:tav tm="0" fmla="#ppt_y-sin(pi*$)/81">
                                          <p:val>
                                            <p:fltVal val="0"/>
                                          </p:val>
                                        </p:tav>
                                        <p:tav tm="100000">
                                          <p:val>
                                            <p:fltVal val="1"/>
                                          </p:val>
                                        </p:tav>
                                      </p:tavLst>
                                    </p:anim>
                                    <p:animScale>
                                      <p:cBhvr>
                                        <p:cTn id="37" dur="39">
                                          <p:stCondLst>
                                            <p:cond delay="975"/>
                                          </p:stCondLst>
                                        </p:cTn>
                                        <p:tgtEl>
                                          <p:spTgt spid="6">
                                            <p:txEl>
                                              <p:pRg st="1" end="1"/>
                                            </p:txEl>
                                          </p:spTgt>
                                        </p:tgtEl>
                                      </p:cBhvr>
                                      <p:to x="100000" y="60000"/>
                                    </p:animScale>
                                    <p:animScale>
                                      <p:cBhvr>
                                        <p:cTn id="38" dur="249" decel="50000">
                                          <p:stCondLst>
                                            <p:cond delay="1014"/>
                                          </p:stCondLst>
                                        </p:cTn>
                                        <p:tgtEl>
                                          <p:spTgt spid="6">
                                            <p:txEl>
                                              <p:pRg st="1" end="1"/>
                                            </p:txEl>
                                          </p:spTgt>
                                        </p:tgtEl>
                                      </p:cBhvr>
                                      <p:to x="100000" y="100000"/>
                                    </p:animScale>
                                    <p:animScale>
                                      <p:cBhvr>
                                        <p:cTn id="39" dur="39">
                                          <p:stCondLst>
                                            <p:cond delay="1968"/>
                                          </p:stCondLst>
                                        </p:cTn>
                                        <p:tgtEl>
                                          <p:spTgt spid="6">
                                            <p:txEl>
                                              <p:pRg st="1" end="1"/>
                                            </p:txEl>
                                          </p:spTgt>
                                        </p:tgtEl>
                                      </p:cBhvr>
                                      <p:to x="100000" y="80000"/>
                                    </p:animScale>
                                    <p:animScale>
                                      <p:cBhvr>
                                        <p:cTn id="40" dur="249" decel="50000">
                                          <p:stCondLst>
                                            <p:cond delay="2007"/>
                                          </p:stCondLst>
                                        </p:cTn>
                                        <p:tgtEl>
                                          <p:spTgt spid="6">
                                            <p:txEl>
                                              <p:pRg st="1" end="1"/>
                                            </p:txEl>
                                          </p:spTgt>
                                        </p:tgtEl>
                                      </p:cBhvr>
                                      <p:to x="100000" y="100000"/>
                                    </p:animScale>
                                    <p:animScale>
                                      <p:cBhvr>
                                        <p:cTn id="41" dur="39">
                                          <p:stCondLst>
                                            <p:cond delay="2463"/>
                                          </p:stCondLst>
                                        </p:cTn>
                                        <p:tgtEl>
                                          <p:spTgt spid="6">
                                            <p:txEl>
                                              <p:pRg st="1" end="1"/>
                                            </p:txEl>
                                          </p:spTgt>
                                        </p:tgtEl>
                                      </p:cBhvr>
                                      <p:to x="100000" y="90000"/>
                                    </p:animScale>
                                    <p:animScale>
                                      <p:cBhvr>
                                        <p:cTn id="42" dur="249" decel="50000">
                                          <p:stCondLst>
                                            <p:cond delay="2502"/>
                                          </p:stCondLst>
                                        </p:cTn>
                                        <p:tgtEl>
                                          <p:spTgt spid="6">
                                            <p:txEl>
                                              <p:pRg st="1" end="1"/>
                                            </p:txEl>
                                          </p:spTgt>
                                        </p:tgtEl>
                                      </p:cBhvr>
                                      <p:to x="100000" y="100000"/>
                                    </p:animScale>
                                    <p:animScale>
                                      <p:cBhvr>
                                        <p:cTn id="43" dur="39">
                                          <p:stCondLst>
                                            <p:cond delay="2712"/>
                                          </p:stCondLst>
                                        </p:cTn>
                                        <p:tgtEl>
                                          <p:spTgt spid="6">
                                            <p:txEl>
                                              <p:pRg st="1" end="1"/>
                                            </p:txEl>
                                          </p:spTgt>
                                        </p:tgtEl>
                                      </p:cBhvr>
                                      <p:to x="100000" y="95000"/>
                                    </p:animScale>
                                    <p:animScale>
                                      <p:cBhvr>
                                        <p:cTn id="44" dur="249" decel="50000">
                                          <p:stCondLst>
                                            <p:cond delay="2751"/>
                                          </p:stCondLst>
                                        </p:cTn>
                                        <p:tgtEl>
                                          <p:spTgt spid="6">
                                            <p:txEl>
                                              <p:pRg st="1" end="1"/>
                                            </p:txEl>
                                          </p:spTgt>
                                        </p:tgtEl>
                                      </p:cBhvr>
                                      <p:to x="100000" y="100000"/>
                                    </p:animScale>
                                  </p:childTnLst>
                                </p:cTn>
                              </p:par>
                            </p:childTnLst>
                          </p:cTn>
                        </p:par>
                        <p:par>
                          <p:cTn id="45" fill="hold">
                            <p:stCondLst>
                              <p:cond delay="3000"/>
                            </p:stCondLst>
                            <p:childTnLst>
                              <p:par>
                                <p:cTn id="46" presetID="42" presetClass="entr" presetSubtype="0" fill="hold" nodeType="after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65">
                                            <p:txEl>
                                              <p:pRg st="0" end="0"/>
                                            </p:txEl>
                                          </p:spTgt>
                                        </p:tgtEl>
                                        <p:attrNameLst>
                                          <p:attrName>style.visibility</p:attrName>
                                        </p:attrNameLst>
                                      </p:cBhvr>
                                      <p:to>
                                        <p:strVal val="visible"/>
                                      </p:to>
                                    </p:set>
                                    <p:animEffect transition="in" filter="wipe(down)">
                                      <p:cBhvr>
                                        <p:cTn id="55" dur="870">
                                          <p:stCondLst>
                                            <p:cond delay="0"/>
                                          </p:stCondLst>
                                        </p:cTn>
                                        <p:tgtEl>
                                          <p:spTgt spid="65">
                                            <p:txEl>
                                              <p:pRg st="0" end="0"/>
                                            </p:txEl>
                                          </p:spTgt>
                                        </p:tgtEl>
                                      </p:cBhvr>
                                    </p:animEffect>
                                    <p:anim calcmode="lin" valueType="num">
                                      <p:cBhvr>
                                        <p:cTn id="56" dur="2733" tmFilter="0,0; 0.14,0.36; 0.43,0.73; 0.71,0.91; 1.0,1.0">
                                          <p:stCondLst>
                                            <p:cond delay="0"/>
                                          </p:stCondLst>
                                        </p:cTn>
                                        <p:tgtEl>
                                          <p:spTgt spid="65">
                                            <p:txEl>
                                              <p:pRg st="0" end="0"/>
                                            </p:txEl>
                                          </p:spTgt>
                                        </p:tgtEl>
                                        <p:attrNameLst>
                                          <p:attrName>ppt_x</p:attrName>
                                        </p:attrNameLst>
                                      </p:cBhvr>
                                      <p:tavLst>
                                        <p:tav tm="0">
                                          <p:val>
                                            <p:strVal val="#ppt_x-0.25"/>
                                          </p:val>
                                        </p:tav>
                                        <p:tav tm="100000">
                                          <p:val>
                                            <p:strVal val="#ppt_x"/>
                                          </p:val>
                                        </p:tav>
                                      </p:tavLst>
                                    </p:anim>
                                    <p:anim calcmode="lin" valueType="num">
                                      <p:cBhvr>
                                        <p:cTn id="57" dur="996" tmFilter="0.0,0.0; 0.25,0.07; 0.50,0.2; 0.75,0.467; 1.0,1.0">
                                          <p:stCondLst>
                                            <p:cond delay="0"/>
                                          </p:stCondLst>
                                        </p:cTn>
                                        <p:tgtEl>
                                          <p:spTgt spid="65">
                                            <p:txEl>
                                              <p:pRg st="0" end="0"/>
                                            </p:txEl>
                                          </p:spTgt>
                                        </p:tgtEl>
                                        <p:attrNameLst>
                                          <p:attrName>ppt_y</p:attrName>
                                        </p:attrNameLst>
                                      </p:cBhvr>
                                      <p:tavLst>
                                        <p:tav tm="0" fmla="#ppt_y-sin(pi*$)/3">
                                          <p:val>
                                            <p:fltVal val="0.5"/>
                                          </p:val>
                                        </p:tav>
                                        <p:tav tm="100000">
                                          <p:val>
                                            <p:fltVal val="1"/>
                                          </p:val>
                                        </p:tav>
                                      </p:tavLst>
                                    </p:anim>
                                    <p:anim calcmode="lin" valueType="num">
                                      <p:cBhvr>
                                        <p:cTn id="58" dur="996" tmFilter="0, 0; 0.125,0.2665; 0.25,0.4; 0.375,0.465; 0.5,0.5;  0.625,0.535; 0.75,0.6; 0.875,0.7335; 1,1">
                                          <p:stCondLst>
                                            <p:cond delay="996"/>
                                          </p:stCondLst>
                                        </p:cTn>
                                        <p:tgtEl>
                                          <p:spTgt spid="65">
                                            <p:txEl>
                                              <p:pRg st="0" end="0"/>
                                            </p:txEl>
                                          </p:spTgt>
                                        </p:tgtEl>
                                        <p:attrNameLst>
                                          <p:attrName>ppt_y</p:attrName>
                                        </p:attrNameLst>
                                      </p:cBhvr>
                                      <p:tavLst>
                                        <p:tav tm="0" fmla="#ppt_y-sin(pi*$)/9">
                                          <p:val>
                                            <p:fltVal val="0"/>
                                          </p:val>
                                        </p:tav>
                                        <p:tav tm="100000">
                                          <p:val>
                                            <p:fltVal val="1"/>
                                          </p:val>
                                        </p:tav>
                                      </p:tavLst>
                                    </p:anim>
                                    <p:anim calcmode="lin" valueType="num">
                                      <p:cBhvr>
                                        <p:cTn id="59" dur="498" tmFilter="0, 0; 0.125,0.2665; 0.25,0.4; 0.375,0.465; 0.5,0.5;  0.625,0.535; 0.75,0.6; 0.875,0.7335; 1,1">
                                          <p:stCondLst>
                                            <p:cond delay="1986"/>
                                          </p:stCondLst>
                                        </p:cTn>
                                        <p:tgtEl>
                                          <p:spTgt spid="65">
                                            <p:txEl>
                                              <p:pRg st="0" end="0"/>
                                            </p:txEl>
                                          </p:spTgt>
                                        </p:tgtEl>
                                        <p:attrNameLst>
                                          <p:attrName>ppt_y</p:attrName>
                                        </p:attrNameLst>
                                      </p:cBhvr>
                                      <p:tavLst>
                                        <p:tav tm="0" fmla="#ppt_y-sin(pi*$)/27">
                                          <p:val>
                                            <p:fltVal val="0"/>
                                          </p:val>
                                        </p:tav>
                                        <p:tav tm="100000">
                                          <p:val>
                                            <p:fltVal val="1"/>
                                          </p:val>
                                        </p:tav>
                                      </p:tavLst>
                                    </p:anim>
                                    <p:anim calcmode="lin" valueType="num">
                                      <p:cBhvr>
                                        <p:cTn id="60" dur="246" tmFilter="0, 0; 0.125,0.2665; 0.25,0.4; 0.375,0.465; 0.5,0.5;  0.625,0.535; 0.75,0.6; 0.875,0.7335; 1,1">
                                          <p:stCondLst>
                                            <p:cond delay="2484"/>
                                          </p:stCondLst>
                                        </p:cTn>
                                        <p:tgtEl>
                                          <p:spTgt spid="65">
                                            <p:txEl>
                                              <p:pRg st="0" end="0"/>
                                            </p:txEl>
                                          </p:spTgt>
                                        </p:tgtEl>
                                        <p:attrNameLst>
                                          <p:attrName>ppt_y</p:attrName>
                                        </p:attrNameLst>
                                      </p:cBhvr>
                                      <p:tavLst>
                                        <p:tav tm="0" fmla="#ppt_y-sin(pi*$)/81">
                                          <p:val>
                                            <p:fltVal val="0"/>
                                          </p:val>
                                        </p:tav>
                                        <p:tav tm="100000">
                                          <p:val>
                                            <p:fltVal val="1"/>
                                          </p:val>
                                        </p:tav>
                                      </p:tavLst>
                                    </p:anim>
                                    <p:animScale>
                                      <p:cBhvr>
                                        <p:cTn id="61" dur="39">
                                          <p:stCondLst>
                                            <p:cond delay="975"/>
                                          </p:stCondLst>
                                        </p:cTn>
                                        <p:tgtEl>
                                          <p:spTgt spid="65">
                                            <p:txEl>
                                              <p:pRg st="0" end="0"/>
                                            </p:txEl>
                                          </p:spTgt>
                                        </p:tgtEl>
                                      </p:cBhvr>
                                      <p:to x="100000" y="60000"/>
                                    </p:animScale>
                                    <p:animScale>
                                      <p:cBhvr>
                                        <p:cTn id="62" dur="249" decel="50000">
                                          <p:stCondLst>
                                            <p:cond delay="1014"/>
                                          </p:stCondLst>
                                        </p:cTn>
                                        <p:tgtEl>
                                          <p:spTgt spid="65">
                                            <p:txEl>
                                              <p:pRg st="0" end="0"/>
                                            </p:txEl>
                                          </p:spTgt>
                                        </p:tgtEl>
                                      </p:cBhvr>
                                      <p:to x="100000" y="100000"/>
                                    </p:animScale>
                                    <p:animScale>
                                      <p:cBhvr>
                                        <p:cTn id="63" dur="39">
                                          <p:stCondLst>
                                            <p:cond delay="1968"/>
                                          </p:stCondLst>
                                        </p:cTn>
                                        <p:tgtEl>
                                          <p:spTgt spid="65">
                                            <p:txEl>
                                              <p:pRg st="0" end="0"/>
                                            </p:txEl>
                                          </p:spTgt>
                                        </p:tgtEl>
                                      </p:cBhvr>
                                      <p:to x="100000" y="80000"/>
                                    </p:animScale>
                                    <p:animScale>
                                      <p:cBhvr>
                                        <p:cTn id="64" dur="249" decel="50000">
                                          <p:stCondLst>
                                            <p:cond delay="2007"/>
                                          </p:stCondLst>
                                        </p:cTn>
                                        <p:tgtEl>
                                          <p:spTgt spid="65">
                                            <p:txEl>
                                              <p:pRg st="0" end="0"/>
                                            </p:txEl>
                                          </p:spTgt>
                                        </p:tgtEl>
                                      </p:cBhvr>
                                      <p:to x="100000" y="100000"/>
                                    </p:animScale>
                                    <p:animScale>
                                      <p:cBhvr>
                                        <p:cTn id="65" dur="39">
                                          <p:stCondLst>
                                            <p:cond delay="2463"/>
                                          </p:stCondLst>
                                        </p:cTn>
                                        <p:tgtEl>
                                          <p:spTgt spid="65">
                                            <p:txEl>
                                              <p:pRg st="0" end="0"/>
                                            </p:txEl>
                                          </p:spTgt>
                                        </p:tgtEl>
                                      </p:cBhvr>
                                      <p:to x="100000" y="90000"/>
                                    </p:animScale>
                                    <p:animScale>
                                      <p:cBhvr>
                                        <p:cTn id="66" dur="249" decel="50000">
                                          <p:stCondLst>
                                            <p:cond delay="2502"/>
                                          </p:stCondLst>
                                        </p:cTn>
                                        <p:tgtEl>
                                          <p:spTgt spid="65">
                                            <p:txEl>
                                              <p:pRg st="0" end="0"/>
                                            </p:txEl>
                                          </p:spTgt>
                                        </p:tgtEl>
                                      </p:cBhvr>
                                      <p:to x="100000" y="100000"/>
                                    </p:animScale>
                                    <p:animScale>
                                      <p:cBhvr>
                                        <p:cTn id="67" dur="39">
                                          <p:stCondLst>
                                            <p:cond delay="2712"/>
                                          </p:stCondLst>
                                        </p:cTn>
                                        <p:tgtEl>
                                          <p:spTgt spid="65">
                                            <p:txEl>
                                              <p:pRg st="0" end="0"/>
                                            </p:txEl>
                                          </p:spTgt>
                                        </p:tgtEl>
                                      </p:cBhvr>
                                      <p:to x="100000" y="95000"/>
                                    </p:animScale>
                                    <p:animScale>
                                      <p:cBhvr>
                                        <p:cTn id="68" dur="249" decel="50000">
                                          <p:stCondLst>
                                            <p:cond delay="2751"/>
                                          </p:stCondLst>
                                        </p:cTn>
                                        <p:tgtEl>
                                          <p:spTgt spid="65">
                                            <p:txEl>
                                              <p:pRg st="0" end="0"/>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65">
                                            <p:txEl>
                                              <p:pRg st="1" end="1"/>
                                            </p:txEl>
                                          </p:spTgt>
                                        </p:tgtEl>
                                        <p:attrNameLst>
                                          <p:attrName>style.visibility</p:attrName>
                                        </p:attrNameLst>
                                      </p:cBhvr>
                                      <p:to>
                                        <p:strVal val="visible"/>
                                      </p:to>
                                    </p:set>
                                    <p:animEffect transition="in" filter="wipe(down)">
                                      <p:cBhvr>
                                        <p:cTn id="71" dur="870">
                                          <p:stCondLst>
                                            <p:cond delay="0"/>
                                          </p:stCondLst>
                                        </p:cTn>
                                        <p:tgtEl>
                                          <p:spTgt spid="65">
                                            <p:txEl>
                                              <p:pRg st="1" end="1"/>
                                            </p:txEl>
                                          </p:spTgt>
                                        </p:tgtEl>
                                      </p:cBhvr>
                                    </p:animEffect>
                                    <p:anim calcmode="lin" valueType="num">
                                      <p:cBhvr>
                                        <p:cTn id="72" dur="2733" tmFilter="0,0; 0.14,0.36; 0.43,0.73; 0.71,0.91; 1.0,1.0">
                                          <p:stCondLst>
                                            <p:cond delay="0"/>
                                          </p:stCondLst>
                                        </p:cTn>
                                        <p:tgtEl>
                                          <p:spTgt spid="65">
                                            <p:txEl>
                                              <p:pRg st="1" end="1"/>
                                            </p:txEl>
                                          </p:spTgt>
                                        </p:tgtEl>
                                        <p:attrNameLst>
                                          <p:attrName>ppt_x</p:attrName>
                                        </p:attrNameLst>
                                      </p:cBhvr>
                                      <p:tavLst>
                                        <p:tav tm="0">
                                          <p:val>
                                            <p:strVal val="#ppt_x-0.25"/>
                                          </p:val>
                                        </p:tav>
                                        <p:tav tm="100000">
                                          <p:val>
                                            <p:strVal val="#ppt_x"/>
                                          </p:val>
                                        </p:tav>
                                      </p:tavLst>
                                    </p:anim>
                                    <p:anim calcmode="lin" valueType="num">
                                      <p:cBhvr>
                                        <p:cTn id="73" dur="996" tmFilter="0.0,0.0; 0.25,0.07; 0.50,0.2; 0.75,0.467; 1.0,1.0">
                                          <p:stCondLst>
                                            <p:cond delay="0"/>
                                          </p:stCondLst>
                                        </p:cTn>
                                        <p:tgtEl>
                                          <p:spTgt spid="65">
                                            <p:txEl>
                                              <p:pRg st="1" end="1"/>
                                            </p:txEl>
                                          </p:spTgt>
                                        </p:tgtEl>
                                        <p:attrNameLst>
                                          <p:attrName>ppt_y</p:attrName>
                                        </p:attrNameLst>
                                      </p:cBhvr>
                                      <p:tavLst>
                                        <p:tav tm="0" fmla="#ppt_y-sin(pi*$)/3">
                                          <p:val>
                                            <p:fltVal val="0.5"/>
                                          </p:val>
                                        </p:tav>
                                        <p:tav tm="100000">
                                          <p:val>
                                            <p:fltVal val="1"/>
                                          </p:val>
                                        </p:tav>
                                      </p:tavLst>
                                    </p:anim>
                                    <p:anim calcmode="lin" valueType="num">
                                      <p:cBhvr>
                                        <p:cTn id="74" dur="996" tmFilter="0, 0; 0.125,0.2665; 0.25,0.4; 0.375,0.465; 0.5,0.5;  0.625,0.535; 0.75,0.6; 0.875,0.7335; 1,1">
                                          <p:stCondLst>
                                            <p:cond delay="996"/>
                                          </p:stCondLst>
                                        </p:cTn>
                                        <p:tgtEl>
                                          <p:spTgt spid="65">
                                            <p:txEl>
                                              <p:pRg st="1" end="1"/>
                                            </p:txEl>
                                          </p:spTgt>
                                        </p:tgtEl>
                                        <p:attrNameLst>
                                          <p:attrName>ppt_y</p:attrName>
                                        </p:attrNameLst>
                                      </p:cBhvr>
                                      <p:tavLst>
                                        <p:tav tm="0" fmla="#ppt_y-sin(pi*$)/9">
                                          <p:val>
                                            <p:fltVal val="0"/>
                                          </p:val>
                                        </p:tav>
                                        <p:tav tm="100000">
                                          <p:val>
                                            <p:fltVal val="1"/>
                                          </p:val>
                                        </p:tav>
                                      </p:tavLst>
                                    </p:anim>
                                    <p:anim calcmode="lin" valueType="num">
                                      <p:cBhvr>
                                        <p:cTn id="75" dur="498" tmFilter="0, 0; 0.125,0.2665; 0.25,0.4; 0.375,0.465; 0.5,0.5;  0.625,0.535; 0.75,0.6; 0.875,0.7335; 1,1">
                                          <p:stCondLst>
                                            <p:cond delay="1986"/>
                                          </p:stCondLst>
                                        </p:cTn>
                                        <p:tgtEl>
                                          <p:spTgt spid="65">
                                            <p:txEl>
                                              <p:pRg st="1" end="1"/>
                                            </p:txEl>
                                          </p:spTgt>
                                        </p:tgtEl>
                                        <p:attrNameLst>
                                          <p:attrName>ppt_y</p:attrName>
                                        </p:attrNameLst>
                                      </p:cBhvr>
                                      <p:tavLst>
                                        <p:tav tm="0" fmla="#ppt_y-sin(pi*$)/27">
                                          <p:val>
                                            <p:fltVal val="0"/>
                                          </p:val>
                                        </p:tav>
                                        <p:tav tm="100000">
                                          <p:val>
                                            <p:fltVal val="1"/>
                                          </p:val>
                                        </p:tav>
                                      </p:tavLst>
                                    </p:anim>
                                    <p:anim calcmode="lin" valueType="num">
                                      <p:cBhvr>
                                        <p:cTn id="76" dur="246" tmFilter="0, 0; 0.125,0.2665; 0.25,0.4; 0.375,0.465; 0.5,0.5;  0.625,0.535; 0.75,0.6; 0.875,0.7335; 1,1">
                                          <p:stCondLst>
                                            <p:cond delay="2484"/>
                                          </p:stCondLst>
                                        </p:cTn>
                                        <p:tgtEl>
                                          <p:spTgt spid="65">
                                            <p:txEl>
                                              <p:pRg st="1" end="1"/>
                                            </p:txEl>
                                          </p:spTgt>
                                        </p:tgtEl>
                                        <p:attrNameLst>
                                          <p:attrName>ppt_y</p:attrName>
                                        </p:attrNameLst>
                                      </p:cBhvr>
                                      <p:tavLst>
                                        <p:tav tm="0" fmla="#ppt_y-sin(pi*$)/81">
                                          <p:val>
                                            <p:fltVal val="0"/>
                                          </p:val>
                                        </p:tav>
                                        <p:tav tm="100000">
                                          <p:val>
                                            <p:fltVal val="1"/>
                                          </p:val>
                                        </p:tav>
                                      </p:tavLst>
                                    </p:anim>
                                    <p:animScale>
                                      <p:cBhvr>
                                        <p:cTn id="77" dur="39">
                                          <p:stCondLst>
                                            <p:cond delay="975"/>
                                          </p:stCondLst>
                                        </p:cTn>
                                        <p:tgtEl>
                                          <p:spTgt spid="65">
                                            <p:txEl>
                                              <p:pRg st="1" end="1"/>
                                            </p:txEl>
                                          </p:spTgt>
                                        </p:tgtEl>
                                      </p:cBhvr>
                                      <p:to x="100000" y="60000"/>
                                    </p:animScale>
                                    <p:animScale>
                                      <p:cBhvr>
                                        <p:cTn id="78" dur="249" decel="50000">
                                          <p:stCondLst>
                                            <p:cond delay="1014"/>
                                          </p:stCondLst>
                                        </p:cTn>
                                        <p:tgtEl>
                                          <p:spTgt spid="65">
                                            <p:txEl>
                                              <p:pRg st="1" end="1"/>
                                            </p:txEl>
                                          </p:spTgt>
                                        </p:tgtEl>
                                      </p:cBhvr>
                                      <p:to x="100000" y="100000"/>
                                    </p:animScale>
                                    <p:animScale>
                                      <p:cBhvr>
                                        <p:cTn id="79" dur="39">
                                          <p:stCondLst>
                                            <p:cond delay="1968"/>
                                          </p:stCondLst>
                                        </p:cTn>
                                        <p:tgtEl>
                                          <p:spTgt spid="65">
                                            <p:txEl>
                                              <p:pRg st="1" end="1"/>
                                            </p:txEl>
                                          </p:spTgt>
                                        </p:tgtEl>
                                      </p:cBhvr>
                                      <p:to x="100000" y="80000"/>
                                    </p:animScale>
                                    <p:animScale>
                                      <p:cBhvr>
                                        <p:cTn id="80" dur="249" decel="50000">
                                          <p:stCondLst>
                                            <p:cond delay="2007"/>
                                          </p:stCondLst>
                                        </p:cTn>
                                        <p:tgtEl>
                                          <p:spTgt spid="65">
                                            <p:txEl>
                                              <p:pRg st="1" end="1"/>
                                            </p:txEl>
                                          </p:spTgt>
                                        </p:tgtEl>
                                      </p:cBhvr>
                                      <p:to x="100000" y="100000"/>
                                    </p:animScale>
                                    <p:animScale>
                                      <p:cBhvr>
                                        <p:cTn id="81" dur="39">
                                          <p:stCondLst>
                                            <p:cond delay="2463"/>
                                          </p:stCondLst>
                                        </p:cTn>
                                        <p:tgtEl>
                                          <p:spTgt spid="65">
                                            <p:txEl>
                                              <p:pRg st="1" end="1"/>
                                            </p:txEl>
                                          </p:spTgt>
                                        </p:tgtEl>
                                      </p:cBhvr>
                                      <p:to x="100000" y="90000"/>
                                    </p:animScale>
                                    <p:animScale>
                                      <p:cBhvr>
                                        <p:cTn id="82" dur="249" decel="50000">
                                          <p:stCondLst>
                                            <p:cond delay="2502"/>
                                          </p:stCondLst>
                                        </p:cTn>
                                        <p:tgtEl>
                                          <p:spTgt spid="65">
                                            <p:txEl>
                                              <p:pRg st="1" end="1"/>
                                            </p:txEl>
                                          </p:spTgt>
                                        </p:tgtEl>
                                      </p:cBhvr>
                                      <p:to x="100000" y="100000"/>
                                    </p:animScale>
                                    <p:animScale>
                                      <p:cBhvr>
                                        <p:cTn id="83" dur="39">
                                          <p:stCondLst>
                                            <p:cond delay="2712"/>
                                          </p:stCondLst>
                                        </p:cTn>
                                        <p:tgtEl>
                                          <p:spTgt spid="65">
                                            <p:txEl>
                                              <p:pRg st="1" end="1"/>
                                            </p:txEl>
                                          </p:spTgt>
                                        </p:tgtEl>
                                      </p:cBhvr>
                                      <p:to x="100000" y="95000"/>
                                    </p:animScale>
                                    <p:animScale>
                                      <p:cBhvr>
                                        <p:cTn id="84" dur="249" decel="50000">
                                          <p:stCondLst>
                                            <p:cond delay="2751"/>
                                          </p:stCondLst>
                                        </p:cTn>
                                        <p:tgtEl>
                                          <p:spTgt spid="65">
                                            <p:txEl>
                                              <p:pRg st="1" end="1"/>
                                            </p:txEl>
                                          </p:spTgt>
                                        </p:tgtEl>
                                      </p:cBhvr>
                                      <p:to x="100000" y="100000"/>
                                    </p:animScale>
                                  </p:childTnLst>
                                </p:cTn>
                              </p:par>
                            </p:childTnLst>
                          </p:cTn>
                        </p:par>
                        <p:par>
                          <p:cTn id="85" fill="hold">
                            <p:stCondLst>
                              <p:cond delay="3000"/>
                            </p:stCondLst>
                            <p:childTnLst>
                              <p:par>
                                <p:cTn id="86" presetID="42" presetClass="entr" presetSubtype="0"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1000"/>
                                        <p:tgtEl>
                                          <p:spTgt spid="64"/>
                                        </p:tgtEl>
                                      </p:cBhvr>
                                    </p:animEffect>
                                    <p:anim calcmode="lin" valueType="num">
                                      <p:cBhvr>
                                        <p:cTn id="89" dur="1000" fill="hold"/>
                                        <p:tgtEl>
                                          <p:spTgt spid="64"/>
                                        </p:tgtEl>
                                        <p:attrNameLst>
                                          <p:attrName>ppt_x</p:attrName>
                                        </p:attrNameLst>
                                      </p:cBhvr>
                                      <p:tavLst>
                                        <p:tav tm="0">
                                          <p:val>
                                            <p:strVal val="#ppt_x"/>
                                          </p:val>
                                        </p:tav>
                                        <p:tav tm="100000">
                                          <p:val>
                                            <p:strVal val="#ppt_x"/>
                                          </p:val>
                                        </p:tav>
                                      </p:tavLst>
                                    </p:anim>
                                    <p:anim calcmode="lin" valueType="num">
                                      <p:cBhvr>
                                        <p:cTn id="9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10000"/>
              </a:schemeClr>
            </a:gs>
            <a:gs pos="44000">
              <a:schemeClr val="bg2">
                <a:lumMod val="50000"/>
              </a:schemeClr>
            </a:gs>
            <a:gs pos="72000">
              <a:schemeClr val="bg2">
                <a:lumMod val="50000"/>
              </a:schemeClr>
            </a:gs>
            <a:gs pos="22000">
              <a:schemeClr val="bg2">
                <a:lumMod val="25000"/>
              </a:schemeClr>
            </a:gs>
            <a:gs pos="100000">
              <a:schemeClr val="bg2">
                <a:lumMod val="75000"/>
              </a:schemeClr>
            </a:gs>
          </a:gsLst>
          <a:lin ang="135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B91C2F-4538-473A-1E68-D964C87AD832}"/>
              </a:ext>
            </a:extLst>
          </p:cNvPr>
          <p:cNvSpPr txBox="1"/>
          <p:nvPr/>
        </p:nvSpPr>
        <p:spPr>
          <a:xfrm>
            <a:off x="1106705" y="628395"/>
            <a:ext cx="1009641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ea typeface="+mn-lt"/>
                <a:cs typeface="+mn-lt"/>
              </a:rPr>
              <a:t>Dermal biosensors consisted of chromogenic dyes for the </a:t>
            </a:r>
            <a:endParaRPr lang="en-US" dirty="0">
              <a:solidFill>
                <a:schemeClr val="bg1"/>
              </a:solidFill>
              <a:ea typeface="+mn-lt"/>
              <a:cs typeface="+mn-lt"/>
            </a:endParaRPr>
          </a:p>
          <a:p>
            <a:r>
              <a:rPr lang="en-GB" sz="2800" dirty="0">
                <a:solidFill>
                  <a:schemeClr val="bg1"/>
                </a:solidFill>
                <a:ea typeface="+mn-lt"/>
                <a:cs typeface="+mn-lt"/>
              </a:rPr>
              <a:t>colorimetric detection of pH and glucose</a:t>
            </a:r>
            <a:endParaRPr lang="en-GB" dirty="0">
              <a:solidFill>
                <a:schemeClr val="bg1"/>
              </a:solidFill>
              <a:ea typeface="+mn-lt"/>
              <a:cs typeface="+mn-lt"/>
            </a:endParaRPr>
          </a:p>
          <a:p>
            <a:endParaRPr lang="en-GB" sz="2800" b="1" dirty="0">
              <a:solidFill>
                <a:schemeClr val="bg1"/>
              </a:solidFill>
              <a:cs typeface="Calibri"/>
            </a:endParaRPr>
          </a:p>
        </p:txBody>
      </p:sp>
      <p:sp>
        <p:nvSpPr>
          <p:cNvPr id="5" name="TextBox 4">
            <a:extLst>
              <a:ext uri="{FF2B5EF4-FFF2-40B4-BE49-F238E27FC236}">
                <a16:creationId xmlns:a16="http://schemas.microsoft.com/office/drawing/2014/main" id="{51196EA8-8282-EA70-43C3-CB71C44A3150}"/>
              </a:ext>
            </a:extLst>
          </p:cNvPr>
          <p:cNvSpPr txBox="1"/>
          <p:nvPr/>
        </p:nvSpPr>
        <p:spPr>
          <a:xfrm>
            <a:off x="988884" y="1652797"/>
            <a:ext cx="75565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solidFill>
                  <a:schemeClr val="bg1"/>
                </a:solidFill>
                <a:latin typeface="Calibri"/>
              </a:rPr>
              <a:t>1. pH sensing element:</a:t>
            </a:r>
          </a:p>
          <a:p>
            <a:endParaRPr lang="en-GB" sz="2000" b="1" dirty="0">
              <a:solidFill>
                <a:schemeClr val="bg1"/>
              </a:solidFill>
              <a:cs typeface="Calibri"/>
            </a:endParaRPr>
          </a:p>
        </p:txBody>
      </p:sp>
      <p:sp>
        <p:nvSpPr>
          <p:cNvPr id="6" name="TextBox 5">
            <a:extLst>
              <a:ext uri="{FF2B5EF4-FFF2-40B4-BE49-F238E27FC236}">
                <a16:creationId xmlns:a16="http://schemas.microsoft.com/office/drawing/2014/main" id="{854A8398-26ED-D334-55CB-BD22B28DB258}"/>
              </a:ext>
            </a:extLst>
          </p:cNvPr>
          <p:cNvSpPr txBox="1"/>
          <p:nvPr/>
        </p:nvSpPr>
        <p:spPr>
          <a:xfrm>
            <a:off x="1111249" y="2188816"/>
            <a:ext cx="654499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solidFill>
                  <a:schemeClr val="bg1"/>
                </a:solidFill>
                <a:ea typeface="+mn-lt"/>
                <a:cs typeface="+mn-lt"/>
              </a:rPr>
              <a:t>The normal pH range in interstitial fluid (ISF)is from 7.35 to 7.45</a:t>
            </a:r>
            <a:r>
              <a:rPr lang="en-GB" dirty="0">
                <a:solidFill>
                  <a:schemeClr val="bg1"/>
                </a:solidFill>
                <a:cs typeface="Calibri" panose="020F0502020204030204"/>
              </a:rPr>
              <a:t> </a:t>
            </a:r>
            <a:endParaRPr lang="en-US" dirty="0">
              <a:solidFill>
                <a:schemeClr val="bg1"/>
              </a:solidFill>
              <a:cs typeface="Calibri" panose="020F0502020204030204"/>
            </a:endParaRPr>
          </a:p>
          <a:p>
            <a:endParaRPr lang="en-GB" dirty="0">
              <a:solidFill>
                <a:schemeClr val="bg1"/>
              </a:solidFill>
              <a:ea typeface="+mn-lt"/>
              <a:cs typeface="+mn-lt"/>
            </a:endParaRPr>
          </a:p>
          <a:p>
            <a:pPr>
              <a:buFont typeface="Arial"/>
              <a:buChar char="•"/>
            </a:pPr>
            <a:r>
              <a:rPr lang="en-GB" dirty="0">
                <a:solidFill>
                  <a:schemeClr val="bg1"/>
                </a:solidFill>
                <a:ea typeface="+mn-lt"/>
                <a:cs typeface="+mn-lt"/>
              </a:rPr>
              <a:t>    The dermal pH sensor was based on methyl red(a), bromothymol</a:t>
            </a:r>
          </a:p>
          <a:p>
            <a:r>
              <a:rPr lang="en-GB" dirty="0">
                <a:solidFill>
                  <a:schemeClr val="bg1"/>
                </a:solidFill>
                <a:ea typeface="+mn-lt"/>
                <a:cs typeface="+mn-lt"/>
              </a:rPr>
              <a:t>      blue(b), and phenolphthalein(c)</a:t>
            </a:r>
            <a:endParaRPr lang="en-GB" dirty="0">
              <a:solidFill>
                <a:schemeClr val="bg1"/>
              </a:solidFill>
              <a:cs typeface="Calibri"/>
            </a:endParaRPr>
          </a:p>
          <a:p>
            <a:pPr>
              <a:buFont typeface="Arial"/>
              <a:buChar char="•"/>
            </a:pPr>
            <a:endParaRPr lang="en-GB" dirty="0">
              <a:solidFill>
                <a:schemeClr val="bg1"/>
              </a:solidFill>
              <a:cs typeface="Calibri"/>
            </a:endParaRPr>
          </a:p>
          <a:p>
            <a:pPr>
              <a:buFont typeface="Arial"/>
              <a:buChar char="•"/>
            </a:pPr>
            <a:endParaRPr lang="en-GB" dirty="0">
              <a:solidFill>
                <a:schemeClr val="bg1"/>
              </a:solidFill>
              <a:cs typeface="Calibri"/>
            </a:endParaRPr>
          </a:p>
          <a:p>
            <a:r>
              <a:rPr lang="en-GB" dirty="0">
                <a:solidFill>
                  <a:schemeClr val="bg1"/>
                </a:solidFill>
                <a:cs typeface="Calibri"/>
              </a:rPr>
              <a:t>These materials respond to changes in the pH and change its </a:t>
            </a:r>
            <a:r>
              <a:rPr lang="en-GB" dirty="0" err="1">
                <a:solidFill>
                  <a:schemeClr val="bg1"/>
                </a:solidFill>
                <a:cs typeface="Calibri"/>
              </a:rPr>
              <a:t>colors</a:t>
            </a:r>
            <a:r>
              <a:rPr lang="en-GB" dirty="0">
                <a:solidFill>
                  <a:schemeClr val="bg1"/>
                </a:solidFill>
                <a:cs typeface="Calibri"/>
              </a:rPr>
              <a:t> </a:t>
            </a:r>
          </a:p>
        </p:txBody>
      </p:sp>
      <p:sp>
        <p:nvSpPr>
          <p:cNvPr id="12" name="TextBox 11">
            <a:extLst>
              <a:ext uri="{FF2B5EF4-FFF2-40B4-BE49-F238E27FC236}">
                <a16:creationId xmlns:a16="http://schemas.microsoft.com/office/drawing/2014/main" id="{2A224C44-86EB-E161-87FA-9EAB0529DCE7}"/>
              </a:ext>
            </a:extLst>
          </p:cNvPr>
          <p:cNvSpPr txBox="1"/>
          <p:nvPr/>
        </p:nvSpPr>
        <p:spPr>
          <a:xfrm>
            <a:off x="1106129" y="4117258"/>
            <a:ext cx="65753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romanLcPeriod"/>
            </a:pPr>
            <a:r>
              <a:rPr lang="en-GB" dirty="0">
                <a:solidFill>
                  <a:schemeClr val="bg1"/>
                </a:solidFill>
                <a:ea typeface="+mn-lt"/>
                <a:cs typeface="+mn-lt"/>
              </a:rPr>
              <a:t>Methyl red changes from red (pH4.3) to  Yellow( pH6.2) </a:t>
            </a:r>
            <a:endParaRPr lang="en-US" dirty="0">
              <a:solidFill>
                <a:schemeClr val="bg1"/>
              </a:solidFill>
              <a:ea typeface="+mn-lt"/>
              <a:cs typeface="+mn-lt"/>
            </a:endParaRPr>
          </a:p>
          <a:p>
            <a:pPr marL="342900" indent="-342900">
              <a:buAutoNum type="romanLcPeriod"/>
            </a:pPr>
            <a:r>
              <a:rPr lang="en-GB" dirty="0">
                <a:solidFill>
                  <a:schemeClr val="bg1"/>
                </a:solidFill>
                <a:ea typeface="+mn-lt"/>
                <a:cs typeface="+mn-lt"/>
              </a:rPr>
              <a:t>Bromothymol changes from yellow ( pH 6.0) to blue (pH7.6)</a:t>
            </a:r>
            <a:endParaRPr lang="en-GB" dirty="0">
              <a:solidFill>
                <a:schemeClr val="bg1"/>
              </a:solidFill>
              <a:cs typeface="Calibri"/>
            </a:endParaRPr>
          </a:p>
          <a:p>
            <a:pPr marL="342900" indent="-342900">
              <a:buAutoNum type="romanLcPeriod"/>
            </a:pPr>
            <a:r>
              <a:rPr lang="en-GB" dirty="0">
                <a:solidFill>
                  <a:schemeClr val="bg1"/>
                </a:solidFill>
                <a:ea typeface="+mn-lt"/>
                <a:cs typeface="+mn-lt"/>
              </a:rPr>
              <a:t>Phenolphthalein changes  from pink (pH 8.2) to fuchsia (pH 12.0)</a:t>
            </a:r>
            <a:endParaRPr lang="en-GB" dirty="0">
              <a:solidFill>
                <a:schemeClr val="bg1"/>
              </a:solidFill>
              <a:cs typeface="Calibri"/>
            </a:endParaRPr>
          </a:p>
          <a:p>
            <a:r>
              <a:rPr lang="en-GB" dirty="0">
                <a:solidFill>
                  <a:schemeClr val="bg1"/>
                </a:solidFill>
                <a:ea typeface="+mn-lt"/>
                <a:cs typeface="+mn-lt"/>
              </a:rPr>
              <a:t>      </a:t>
            </a:r>
            <a:endParaRPr lang="en-GB" dirty="0">
              <a:solidFill>
                <a:schemeClr val="bg1"/>
              </a:solidFill>
              <a:cs typeface="Calibri"/>
            </a:endParaRPr>
          </a:p>
        </p:txBody>
      </p:sp>
      <p:grpSp>
        <p:nvGrpSpPr>
          <p:cNvPr id="2" name="Group 1">
            <a:extLst>
              <a:ext uri="{FF2B5EF4-FFF2-40B4-BE49-F238E27FC236}">
                <a16:creationId xmlns:a16="http://schemas.microsoft.com/office/drawing/2014/main" id="{5078047D-2176-AC25-ADBB-EB9886359776}"/>
              </a:ext>
            </a:extLst>
          </p:cNvPr>
          <p:cNvGrpSpPr/>
          <p:nvPr/>
        </p:nvGrpSpPr>
        <p:grpSpPr>
          <a:xfrm>
            <a:off x="7796980" y="1652797"/>
            <a:ext cx="4033683" cy="1291267"/>
            <a:chOff x="7796981" y="1875665"/>
            <a:chExt cx="3751006" cy="1101777"/>
          </a:xfrm>
        </p:grpSpPr>
        <p:pic>
          <p:nvPicPr>
            <p:cNvPr id="11" name="Picture 11" descr="Diagram&#10;&#10;Description automatically generated">
              <a:extLst>
                <a:ext uri="{FF2B5EF4-FFF2-40B4-BE49-F238E27FC236}">
                  <a16:creationId xmlns:a16="http://schemas.microsoft.com/office/drawing/2014/main" id="{B14BCC6E-E44B-4228-404C-7A8480278053}"/>
                </a:ext>
              </a:extLst>
            </p:cNvPr>
            <p:cNvPicPr>
              <a:picLocks noChangeAspect="1"/>
            </p:cNvPicPr>
            <p:nvPr/>
          </p:nvPicPr>
          <p:blipFill>
            <a:blip r:embed="rId2"/>
            <a:stretch>
              <a:fillRect/>
            </a:stretch>
          </p:blipFill>
          <p:spPr>
            <a:xfrm>
              <a:off x="7796981" y="1875665"/>
              <a:ext cx="3751006" cy="980444"/>
            </a:xfrm>
            <a:prstGeom prst="rect">
              <a:avLst/>
            </a:prstGeom>
          </p:spPr>
        </p:pic>
        <p:sp>
          <p:nvSpPr>
            <p:cNvPr id="13" name="TextBox 12">
              <a:extLst>
                <a:ext uri="{FF2B5EF4-FFF2-40B4-BE49-F238E27FC236}">
                  <a16:creationId xmlns:a16="http://schemas.microsoft.com/office/drawing/2014/main" id="{A619C945-00C2-214F-568F-B8797CE4F5C6}"/>
                </a:ext>
              </a:extLst>
            </p:cNvPr>
            <p:cNvSpPr txBox="1"/>
            <p:nvPr/>
          </p:nvSpPr>
          <p:spPr>
            <a:xfrm>
              <a:off x="9471084" y="2608110"/>
              <a:ext cx="5161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dirty="0">
                  <a:cs typeface="Calibri"/>
                </a:rPr>
                <a:t>(a)</a:t>
              </a:r>
            </a:p>
          </p:txBody>
        </p:sp>
      </p:grpSp>
      <p:grpSp>
        <p:nvGrpSpPr>
          <p:cNvPr id="7" name="Group 6">
            <a:extLst>
              <a:ext uri="{FF2B5EF4-FFF2-40B4-BE49-F238E27FC236}">
                <a16:creationId xmlns:a16="http://schemas.microsoft.com/office/drawing/2014/main" id="{B57D369A-9A8A-D346-CFBD-A42F89A9BA10}"/>
              </a:ext>
            </a:extLst>
          </p:cNvPr>
          <p:cNvGrpSpPr/>
          <p:nvPr/>
        </p:nvGrpSpPr>
        <p:grpSpPr>
          <a:xfrm>
            <a:off x="7796981" y="3173735"/>
            <a:ext cx="4033684" cy="1254998"/>
            <a:chOff x="7796981" y="3173735"/>
            <a:chExt cx="4033684" cy="1254998"/>
          </a:xfrm>
        </p:grpSpPr>
        <p:pic>
          <p:nvPicPr>
            <p:cNvPr id="10" name="Picture 10" descr="(b)">
              <a:extLst>
                <a:ext uri="{FF2B5EF4-FFF2-40B4-BE49-F238E27FC236}">
                  <a16:creationId xmlns:a16="http://schemas.microsoft.com/office/drawing/2014/main" id="{5DE383FA-B002-33C7-180E-DFF76774DD83}"/>
                </a:ext>
              </a:extLst>
            </p:cNvPr>
            <p:cNvPicPr>
              <a:picLocks noChangeAspect="1"/>
            </p:cNvPicPr>
            <p:nvPr/>
          </p:nvPicPr>
          <p:blipFill>
            <a:blip r:embed="rId3"/>
            <a:stretch>
              <a:fillRect/>
            </a:stretch>
          </p:blipFill>
          <p:spPr>
            <a:xfrm>
              <a:off x="7796981" y="3173735"/>
              <a:ext cx="4033684" cy="1161917"/>
            </a:xfrm>
            <a:prstGeom prst="rect">
              <a:avLst/>
            </a:prstGeom>
          </p:spPr>
        </p:pic>
        <p:sp>
          <p:nvSpPr>
            <p:cNvPr id="14" name="TextBox 13">
              <a:extLst>
                <a:ext uri="{FF2B5EF4-FFF2-40B4-BE49-F238E27FC236}">
                  <a16:creationId xmlns:a16="http://schemas.microsoft.com/office/drawing/2014/main" id="{E8860853-B210-8088-BD76-4B353886C855}"/>
                </a:ext>
              </a:extLst>
            </p:cNvPr>
            <p:cNvSpPr txBox="1"/>
            <p:nvPr/>
          </p:nvSpPr>
          <p:spPr>
            <a:xfrm>
              <a:off x="9555724" y="4059401"/>
              <a:ext cx="5161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dirty="0">
                  <a:cs typeface="Calibri"/>
                </a:rPr>
                <a:t>(b)</a:t>
              </a:r>
            </a:p>
          </p:txBody>
        </p:sp>
      </p:grpSp>
      <p:grpSp>
        <p:nvGrpSpPr>
          <p:cNvPr id="3" name="Group 2">
            <a:extLst>
              <a:ext uri="{FF2B5EF4-FFF2-40B4-BE49-F238E27FC236}">
                <a16:creationId xmlns:a16="http://schemas.microsoft.com/office/drawing/2014/main" id="{A805E05E-C075-60B1-BA5E-19A3E73C9183}"/>
              </a:ext>
            </a:extLst>
          </p:cNvPr>
          <p:cNvGrpSpPr/>
          <p:nvPr/>
        </p:nvGrpSpPr>
        <p:grpSpPr>
          <a:xfrm>
            <a:off x="7796979" y="4591359"/>
            <a:ext cx="4033684" cy="1443810"/>
            <a:chOff x="7796979" y="4591359"/>
            <a:chExt cx="4033684" cy="1443810"/>
          </a:xfrm>
        </p:grpSpPr>
        <p:pic>
          <p:nvPicPr>
            <p:cNvPr id="9" name="Picture 9" descr="Diagram&#10;&#10;Description automatically generated with medium confidence">
              <a:extLst>
                <a:ext uri="{FF2B5EF4-FFF2-40B4-BE49-F238E27FC236}">
                  <a16:creationId xmlns:a16="http://schemas.microsoft.com/office/drawing/2014/main" id="{1C386972-2FE8-C56A-C470-4ED1F78EB32D}"/>
                </a:ext>
              </a:extLst>
            </p:cNvPr>
            <p:cNvPicPr>
              <a:picLocks noChangeAspect="1"/>
            </p:cNvPicPr>
            <p:nvPr/>
          </p:nvPicPr>
          <p:blipFill>
            <a:blip r:embed="rId4"/>
            <a:stretch>
              <a:fillRect/>
            </a:stretch>
          </p:blipFill>
          <p:spPr>
            <a:xfrm>
              <a:off x="7796979" y="4591359"/>
              <a:ext cx="4033684" cy="1443810"/>
            </a:xfrm>
            <a:prstGeom prst="rect">
              <a:avLst/>
            </a:prstGeom>
          </p:spPr>
        </p:pic>
        <p:sp>
          <p:nvSpPr>
            <p:cNvPr id="15" name="TextBox 14">
              <a:extLst>
                <a:ext uri="{FF2B5EF4-FFF2-40B4-BE49-F238E27FC236}">
                  <a16:creationId xmlns:a16="http://schemas.microsoft.com/office/drawing/2014/main" id="{6049622F-D708-D731-A67E-B59E4242BBC0}"/>
                </a:ext>
              </a:extLst>
            </p:cNvPr>
            <p:cNvSpPr txBox="1"/>
            <p:nvPr/>
          </p:nvSpPr>
          <p:spPr>
            <a:xfrm>
              <a:off x="9636144" y="5665837"/>
              <a:ext cx="5161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dirty="0">
                  <a:cs typeface="Calibri"/>
                </a:rPr>
                <a:t>(c)</a:t>
              </a:r>
            </a:p>
          </p:txBody>
        </p:sp>
      </p:grpSp>
    </p:spTree>
    <p:extLst>
      <p:ext uri="{BB962C8B-B14F-4D97-AF65-F5344CB8AC3E}">
        <p14:creationId xmlns:p14="http://schemas.microsoft.com/office/powerpoint/2010/main" val="1143271744"/>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iterate type="lt">
                                    <p:tmPct val="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outVertical)">
                                      <p:cBhvr>
                                        <p:cTn id="7" dur="1000"/>
                                        <p:tgtEl>
                                          <p:spTgt spid="4">
                                            <p:txEl>
                                              <p:pRg st="0" end="0"/>
                                            </p:txEl>
                                          </p:spTgt>
                                        </p:tgtEl>
                                      </p:cBhvr>
                                    </p:animEffect>
                                  </p:childTnLst>
                                </p:cTn>
                              </p:par>
                              <p:par>
                                <p:cTn id="8" presetID="16" presetClass="entr" presetSubtype="37" fill="hold" nodeType="withEffect">
                                  <p:stCondLst>
                                    <p:cond delay="0"/>
                                  </p:stCondLst>
                                  <p:iterate type="lt">
                                    <p:tmPct val="0"/>
                                  </p:iterate>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outVertical)">
                                      <p:cBhvr>
                                        <p:cTn id="10" dur="10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5" presetClass="emph" presetSubtype="0" nodeType="clickEffect">
                                  <p:stCondLst>
                                    <p:cond delay="0"/>
                                  </p:stCondLst>
                                  <p:iterate type="lt">
                                    <p:tmAbs val="25"/>
                                  </p:iterate>
                                  <p:childTnLst>
                                    <p:set>
                                      <p:cBhvr override="childStyle">
                                        <p:cTn id="14" dur="indefinite"/>
                                        <p:tgtEl>
                                          <p:spTgt spid="4">
                                            <p:txEl>
                                              <p:pRg st="0" end="0"/>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4">
                                            <p:txEl>
                                              <p:pRg st="1" end="1"/>
                                            </p:txEl>
                                          </p:spTgt>
                                        </p:tgtEl>
                                        <p:attrNameLst>
                                          <p:attrName>style.fontWeight</p:attrName>
                                        </p:attrNameLst>
                                      </p:cBhvr>
                                      <p:to>
                                        <p:strVal val="bold"/>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10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fade">
                                      <p:cBhvr>
                                        <p:cTn id="39" dur="1000"/>
                                        <p:tgtEl>
                                          <p:spTgt spid="6">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 calcmode="lin" valueType="num">
                                      <p:cBhvr additive="base">
                                        <p:cTn id="44"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5" dur="10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000"/>
                            </p:stCondLst>
                            <p:childTnLst>
                              <p:par>
                                <p:cTn id="47" presetID="8" presetClass="entr" presetSubtype="16"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diamond(in)">
                                      <p:cBhvr>
                                        <p:cTn id="49" dur="75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2">
                                            <p:txEl>
                                              <p:pRg st="1" end="1"/>
                                            </p:txEl>
                                          </p:spTgt>
                                        </p:tgtEl>
                                        <p:attrNameLst>
                                          <p:attrName>style.visibility</p:attrName>
                                        </p:attrNameLst>
                                      </p:cBhvr>
                                      <p:to>
                                        <p:strVal val="visible"/>
                                      </p:to>
                                    </p:set>
                                    <p:anim calcmode="lin" valueType="num">
                                      <p:cBhvr additive="base">
                                        <p:cTn id="54"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55" dur="10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par>
                          <p:cTn id="56" fill="hold">
                            <p:stCondLst>
                              <p:cond delay="1000"/>
                            </p:stCondLst>
                            <p:childTnLst>
                              <p:par>
                                <p:cTn id="57" presetID="8" presetClass="entr" presetSubtype="16"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diamond(in)">
                                      <p:cBhvr>
                                        <p:cTn id="59" dur="75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2">
                                            <p:txEl>
                                              <p:pRg st="2" end="2"/>
                                            </p:txEl>
                                          </p:spTgt>
                                        </p:tgtEl>
                                        <p:attrNameLst>
                                          <p:attrName>style.visibility</p:attrName>
                                        </p:attrNameLst>
                                      </p:cBhvr>
                                      <p:to>
                                        <p:strVal val="visible"/>
                                      </p:to>
                                    </p:set>
                                    <p:anim calcmode="lin" valueType="num">
                                      <p:cBhvr additive="base">
                                        <p:cTn id="64"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65" dur="10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par>
                          <p:cTn id="66" fill="hold">
                            <p:stCondLst>
                              <p:cond delay="1000"/>
                            </p:stCondLst>
                            <p:childTnLst>
                              <p:par>
                                <p:cTn id="67" presetID="8" presetClass="entr" presetSubtype="16" fill="hold" nodeType="after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diamond(in)">
                                      <p:cBhvr>
                                        <p:cTn id="6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10000"/>
              </a:schemeClr>
            </a:gs>
            <a:gs pos="44000">
              <a:schemeClr val="bg2">
                <a:lumMod val="50000"/>
              </a:schemeClr>
            </a:gs>
            <a:gs pos="72000">
              <a:schemeClr val="bg2">
                <a:lumMod val="50000"/>
              </a:schemeClr>
            </a:gs>
            <a:gs pos="22000">
              <a:schemeClr val="bg2">
                <a:lumMod val="25000"/>
              </a:schemeClr>
            </a:gs>
            <a:gs pos="100000">
              <a:schemeClr val="bg2">
                <a:lumMod val="75000"/>
              </a:schemeClr>
            </a:gs>
          </a:gsLst>
          <a:lin ang="13500000" scaled="1"/>
          <a:tileRect/>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9F62E0-2F9B-DA91-3EC9-6C1257E39402}"/>
              </a:ext>
            </a:extLst>
          </p:cNvPr>
          <p:cNvSpPr txBox="1"/>
          <p:nvPr/>
        </p:nvSpPr>
        <p:spPr>
          <a:xfrm>
            <a:off x="562406" y="514952"/>
            <a:ext cx="5334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GB" sz="2400" dirty="0">
                <a:solidFill>
                  <a:schemeClr val="bg1"/>
                </a:solidFill>
                <a:cs typeface="Calibri"/>
              </a:rPr>
              <a:t> The net result is a </a:t>
            </a:r>
            <a:r>
              <a:rPr lang="en-GB" sz="2400" dirty="0" err="1">
                <a:solidFill>
                  <a:schemeClr val="bg1"/>
                </a:solidFill>
                <a:cs typeface="Calibri"/>
              </a:rPr>
              <a:t>color</a:t>
            </a:r>
            <a:r>
              <a:rPr lang="en-GB" sz="2400" dirty="0">
                <a:solidFill>
                  <a:schemeClr val="bg1"/>
                </a:solidFill>
                <a:cs typeface="Calibri"/>
              </a:rPr>
              <a:t> change from yellow to blue (</a:t>
            </a:r>
            <a:r>
              <a:rPr lang="en-GB" sz="2400" dirty="0">
                <a:solidFill>
                  <a:schemeClr val="bg1"/>
                </a:solidFill>
                <a:ea typeface="+mn-lt"/>
                <a:cs typeface="+mn-lt"/>
              </a:rPr>
              <a:t>pH values from 5.0 to 9.0)  (1)</a:t>
            </a:r>
            <a:endParaRPr lang="en-GB" sz="2400" dirty="0">
              <a:solidFill>
                <a:schemeClr val="bg1"/>
              </a:solidFill>
              <a:cs typeface="Calibri"/>
            </a:endParaRPr>
          </a:p>
        </p:txBody>
      </p:sp>
      <p:sp>
        <p:nvSpPr>
          <p:cNvPr id="16" name="TextBox 15">
            <a:extLst>
              <a:ext uri="{FF2B5EF4-FFF2-40B4-BE49-F238E27FC236}">
                <a16:creationId xmlns:a16="http://schemas.microsoft.com/office/drawing/2014/main" id="{9D111070-3F93-5888-C8D8-875408880376}"/>
              </a:ext>
            </a:extLst>
          </p:cNvPr>
          <p:cNvSpPr txBox="1"/>
          <p:nvPr/>
        </p:nvSpPr>
        <p:spPr>
          <a:xfrm>
            <a:off x="562406" y="1715281"/>
            <a:ext cx="53340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400" dirty="0">
                <a:solidFill>
                  <a:schemeClr val="bg1"/>
                </a:solidFill>
                <a:cs typeface="Calibri"/>
              </a:rPr>
              <a:t>no change in the absorbance of pH after applying 2W UV light for 30 minutes (2)</a:t>
            </a:r>
            <a:endParaRPr lang="en-US" dirty="0">
              <a:solidFill>
                <a:schemeClr val="bg1"/>
              </a:solidFill>
            </a:endParaRPr>
          </a:p>
          <a:p>
            <a:endParaRPr lang="en-GB" sz="2400" dirty="0">
              <a:solidFill>
                <a:schemeClr val="bg1"/>
              </a:solidFill>
              <a:cs typeface="Calibri"/>
            </a:endParaRPr>
          </a:p>
          <a:p>
            <a:endParaRPr lang="en-GB" sz="2400" dirty="0">
              <a:solidFill>
                <a:schemeClr val="bg1"/>
              </a:solidFill>
              <a:cs typeface="Calibri"/>
            </a:endParaRPr>
          </a:p>
          <a:p>
            <a:endParaRPr lang="en-GB" sz="2400" dirty="0">
              <a:solidFill>
                <a:schemeClr val="bg1"/>
              </a:solidFill>
              <a:cs typeface="Calibri"/>
            </a:endParaRPr>
          </a:p>
        </p:txBody>
      </p:sp>
      <p:sp>
        <p:nvSpPr>
          <p:cNvPr id="17" name="TextBox 16">
            <a:extLst>
              <a:ext uri="{FF2B5EF4-FFF2-40B4-BE49-F238E27FC236}">
                <a16:creationId xmlns:a16="http://schemas.microsoft.com/office/drawing/2014/main" id="{E0BDD0E0-B629-9E21-A702-216A5CDB2698}"/>
              </a:ext>
            </a:extLst>
          </p:cNvPr>
          <p:cNvSpPr txBox="1"/>
          <p:nvPr/>
        </p:nvSpPr>
        <p:spPr>
          <a:xfrm>
            <a:off x="726323" y="3056086"/>
            <a:ext cx="428813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GB" sz="2400" dirty="0">
                <a:solidFill>
                  <a:schemeClr val="bg1"/>
                </a:solidFill>
                <a:cs typeface="Calibri" panose="020F0502020204030204"/>
              </a:rPr>
              <a:t>The measurements obtained from the biosensors are same </a:t>
            </a:r>
            <a:r>
              <a:rPr lang="en-GB" sz="2400" dirty="0">
                <a:solidFill>
                  <a:schemeClr val="bg1"/>
                </a:solidFill>
                <a:ea typeface="+mn-lt"/>
                <a:cs typeface="+mn-lt"/>
              </a:rPr>
              <a:t>compared to the actual pH values measured by an ion-selective electrode (3)</a:t>
            </a:r>
            <a:endParaRPr lang="en-GB" sz="2400" dirty="0">
              <a:solidFill>
                <a:schemeClr val="bg1"/>
              </a:solidFill>
              <a:cs typeface="Calibri" panose="020F0502020204030204"/>
            </a:endParaRPr>
          </a:p>
        </p:txBody>
      </p:sp>
      <p:grpSp>
        <p:nvGrpSpPr>
          <p:cNvPr id="18" name="Group 17">
            <a:extLst>
              <a:ext uri="{FF2B5EF4-FFF2-40B4-BE49-F238E27FC236}">
                <a16:creationId xmlns:a16="http://schemas.microsoft.com/office/drawing/2014/main" id="{FA472EDE-068F-E16C-9D6B-D5779C64C3B1}"/>
              </a:ext>
            </a:extLst>
          </p:cNvPr>
          <p:cNvGrpSpPr/>
          <p:nvPr/>
        </p:nvGrpSpPr>
        <p:grpSpPr>
          <a:xfrm>
            <a:off x="8436028" y="402027"/>
            <a:ext cx="3259413" cy="2741241"/>
            <a:chOff x="8436028" y="402027"/>
            <a:chExt cx="3259413" cy="2741241"/>
          </a:xfrm>
        </p:grpSpPr>
        <p:pic>
          <p:nvPicPr>
            <p:cNvPr id="19" name="Picture 10">
              <a:extLst>
                <a:ext uri="{FF2B5EF4-FFF2-40B4-BE49-F238E27FC236}">
                  <a16:creationId xmlns:a16="http://schemas.microsoft.com/office/drawing/2014/main" id="{35DA1FCF-72C0-4E85-250F-DE219A6A2826}"/>
                </a:ext>
              </a:extLst>
            </p:cNvPr>
            <p:cNvPicPr>
              <a:picLocks noChangeAspect="1"/>
            </p:cNvPicPr>
            <p:nvPr/>
          </p:nvPicPr>
          <p:blipFill>
            <a:blip r:embed="rId2"/>
            <a:stretch>
              <a:fillRect/>
            </a:stretch>
          </p:blipFill>
          <p:spPr>
            <a:xfrm>
              <a:off x="8436028" y="402027"/>
              <a:ext cx="3259413" cy="2741241"/>
            </a:xfrm>
            <a:prstGeom prst="rect">
              <a:avLst/>
            </a:prstGeom>
          </p:spPr>
        </p:pic>
        <p:sp>
          <p:nvSpPr>
            <p:cNvPr id="20" name="TextBox 19">
              <a:extLst>
                <a:ext uri="{FF2B5EF4-FFF2-40B4-BE49-F238E27FC236}">
                  <a16:creationId xmlns:a16="http://schemas.microsoft.com/office/drawing/2014/main" id="{B27A1D5D-94AE-0750-7046-07D88178083D}"/>
                </a:ext>
              </a:extLst>
            </p:cNvPr>
            <p:cNvSpPr txBox="1"/>
            <p:nvPr/>
          </p:nvSpPr>
          <p:spPr>
            <a:xfrm>
              <a:off x="8782945" y="402027"/>
              <a:ext cx="5161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dirty="0">
                  <a:solidFill>
                    <a:srgbClr val="FF0000"/>
                  </a:solidFill>
                  <a:cs typeface="Calibri"/>
                </a:rPr>
                <a:t>(1)</a:t>
              </a:r>
            </a:p>
          </p:txBody>
        </p:sp>
      </p:grpSp>
      <p:grpSp>
        <p:nvGrpSpPr>
          <p:cNvPr id="21" name="Group 20">
            <a:extLst>
              <a:ext uri="{FF2B5EF4-FFF2-40B4-BE49-F238E27FC236}">
                <a16:creationId xmlns:a16="http://schemas.microsoft.com/office/drawing/2014/main" id="{F34881F9-7281-69F0-8CF6-A440E1FEDC88}"/>
              </a:ext>
            </a:extLst>
          </p:cNvPr>
          <p:cNvGrpSpPr/>
          <p:nvPr/>
        </p:nvGrpSpPr>
        <p:grpSpPr>
          <a:xfrm>
            <a:off x="8449899" y="3530067"/>
            <a:ext cx="3245542" cy="2925906"/>
            <a:chOff x="8449899" y="3530067"/>
            <a:chExt cx="3245542" cy="2925906"/>
          </a:xfrm>
        </p:grpSpPr>
        <p:pic>
          <p:nvPicPr>
            <p:cNvPr id="22" name="Picture 3" descr="Chart&#10;&#10;Description automatically generated">
              <a:extLst>
                <a:ext uri="{FF2B5EF4-FFF2-40B4-BE49-F238E27FC236}">
                  <a16:creationId xmlns:a16="http://schemas.microsoft.com/office/drawing/2014/main" id="{6092C57A-8E46-8FDB-4B16-EABC6FCC6945}"/>
                </a:ext>
              </a:extLst>
            </p:cNvPr>
            <p:cNvPicPr>
              <a:picLocks noChangeAspect="1"/>
            </p:cNvPicPr>
            <p:nvPr/>
          </p:nvPicPr>
          <p:blipFill>
            <a:blip r:embed="rId3"/>
            <a:stretch>
              <a:fillRect/>
            </a:stretch>
          </p:blipFill>
          <p:spPr>
            <a:xfrm>
              <a:off x="8449899" y="3552961"/>
              <a:ext cx="3245542" cy="2903012"/>
            </a:xfrm>
            <a:prstGeom prst="rect">
              <a:avLst/>
            </a:prstGeom>
          </p:spPr>
        </p:pic>
        <p:sp>
          <p:nvSpPr>
            <p:cNvPr id="23" name="TextBox 22">
              <a:extLst>
                <a:ext uri="{FF2B5EF4-FFF2-40B4-BE49-F238E27FC236}">
                  <a16:creationId xmlns:a16="http://schemas.microsoft.com/office/drawing/2014/main" id="{8539093B-62A2-A429-6390-BAE3C033792C}"/>
                </a:ext>
              </a:extLst>
            </p:cNvPr>
            <p:cNvSpPr txBox="1"/>
            <p:nvPr/>
          </p:nvSpPr>
          <p:spPr>
            <a:xfrm>
              <a:off x="8782944" y="3530067"/>
              <a:ext cx="5161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dirty="0">
                  <a:solidFill>
                    <a:srgbClr val="FF0000"/>
                  </a:solidFill>
                  <a:cs typeface="Calibri"/>
                </a:rPr>
                <a:t>(2)</a:t>
              </a:r>
            </a:p>
          </p:txBody>
        </p:sp>
      </p:grpSp>
      <p:grpSp>
        <p:nvGrpSpPr>
          <p:cNvPr id="24" name="Group 23">
            <a:extLst>
              <a:ext uri="{FF2B5EF4-FFF2-40B4-BE49-F238E27FC236}">
                <a16:creationId xmlns:a16="http://schemas.microsoft.com/office/drawing/2014/main" id="{8AAA8035-7810-D67C-BD35-36772B26816D}"/>
              </a:ext>
            </a:extLst>
          </p:cNvPr>
          <p:cNvGrpSpPr/>
          <p:nvPr/>
        </p:nvGrpSpPr>
        <p:grpSpPr>
          <a:xfrm>
            <a:off x="5375766" y="2343854"/>
            <a:ext cx="2913238" cy="3359502"/>
            <a:chOff x="5375766" y="2343854"/>
            <a:chExt cx="2913238" cy="3359502"/>
          </a:xfrm>
        </p:grpSpPr>
        <p:pic>
          <p:nvPicPr>
            <p:cNvPr id="25" name="Picture 21" descr="Chart, line chart&#10;&#10;Description automatically generated">
              <a:extLst>
                <a:ext uri="{FF2B5EF4-FFF2-40B4-BE49-F238E27FC236}">
                  <a16:creationId xmlns:a16="http://schemas.microsoft.com/office/drawing/2014/main" id="{BD7A0A89-C290-EE16-FE0A-5605F4C8F19F}"/>
                </a:ext>
              </a:extLst>
            </p:cNvPr>
            <p:cNvPicPr>
              <a:picLocks noChangeAspect="1"/>
            </p:cNvPicPr>
            <p:nvPr/>
          </p:nvPicPr>
          <p:blipFill>
            <a:blip r:embed="rId4"/>
            <a:stretch>
              <a:fillRect/>
            </a:stretch>
          </p:blipFill>
          <p:spPr>
            <a:xfrm>
              <a:off x="5375766" y="2343854"/>
              <a:ext cx="2913238" cy="3359502"/>
            </a:xfrm>
            <a:prstGeom prst="rect">
              <a:avLst/>
            </a:prstGeom>
          </p:spPr>
        </p:pic>
        <p:sp>
          <p:nvSpPr>
            <p:cNvPr id="26" name="TextBox 25">
              <a:extLst>
                <a:ext uri="{FF2B5EF4-FFF2-40B4-BE49-F238E27FC236}">
                  <a16:creationId xmlns:a16="http://schemas.microsoft.com/office/drawing/2014/main" id="{5B23DB03-04E6-BDB7-51B4-B914C9494E14}"/>
                </a:ext>
              </a:extLst>
            </p:cNvPr>
            <p:cNvSpPr txBox="1"/>
            <p:nvPr/>
          </p:nvSpPr>
          <p:spPr>
            <a:xfrm>
              <a:off x="5579807" y="5223934"/>
              <a:ext cx="5161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dirty="0">
                  <a:solidFill>
                    <a:srgbClr val="FF0000"/>
                  </a:solidFill>
                  <a:cs typeface="Calibri"/>
                </a:rPr>
                <a:t>(3)</a:t>
              </a:r>
            </a:p>
          </p:txBody>
        </p:sp>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C1DCAC4C-10BB-504D-D741-49B6E0D5EBE5}"/>
                    </a:ext>
                  </a:extLst>
                </p14:cNvPr>
                <p14:cNvContentPartPr/>
                <p14:nvPr/>
              </p14:nvContentPartPr>
              <p14:xfrm>
                <a:off x="6832385" y="3345203"/>
                <a:ext cx="219240" cy="19080"/>
              </p14:xfrm>
            </p:contentPart>
          </mc:Choice>
          <mc:Fallback xmlns="">
            <p:pic>
              <p:nvPicPr>
                <p:cNvPr id="29" name="Ink 28">
                  <a:extLst>
                    <a:ext uri="{FF2B5EF4-FFF2-40B4-BE49-F238E27FC236}">
                      <a16:creationId xmlns:a16="http://schemas.microsoft.com/office/drawing/2014/main" id="{1BE76BEC-5036-12F4-D461-43DA4CF364D1}"/>
                    </a:ext>
                  </a:extLst>
                </p:cNvPr>
                <p:cNvPicPr/>
                <p:nvPr/>
              </p:nvPicPr>
              <p:blipFill>
                <a:blip r:embed="rId6"/>
                <a:stretch>
                  <a:fillRect/>
                </a:stretch>
              </p:blipFill>
              <p:spPr>
                <a:xfrm>
                  <a:off x="6796385" y="3309563"/>
                  <a:ext cx="290880" cy="90720"/>
                </a:xfrm>
                <a:prstGeom prst="rect">
                  <a:avLst/>
                </a:prstGeom>
              </p:spPr>
            </p:pic>
          </mc:Fallback>
        </mc:AlternateContent>
      </p:grpSp>
    </p:spTree>
    <p:extLst>
      <p:ext uri="{BB962C8B-B14F-4D97-AF65-F5344CB8AC3E}">
        <p14:creationId xmlns:p14="http://schemas.microsoft.com/office/powerpoint/2010/main" val="1399835134"/>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1000"/>
                                        <p:tgtEl>
                                          <p:spTgt spid="16">
                                            <p:txEl>
                                              <p:pRg st="0" end="0"/>
                                            </p:txEl>
                                          </p:spTgt>
                                        </p:tgtEl>
                                      </p:cBhvr>
                                    </p:animEffect>
                                  </p:childTnLst>
                                </p:cTn>
                              </p:par>
                            </p:childTnLst>
                          </p:cTn>
                        </p:par>
                        <p:par>
                          <p:cTn id="17" fill="hold">
                            <p:stCondLst>
                              <p:cond delay="1000"/>
                            </p:stCondLst>
                            <p:childTnLst>
                              <p:par>
                                <p:cTn id="18" presetID="16" presetClass="entr" presetSubtype="37"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outVertical)">
                                      <p:cBhvr>
                                        <p:cTn id="20" dur="10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1250"/>
                                        <p:tgtEl>
                                          <p:spTgt spid="17">
                                            <p:txEl>
                                              <p:pRg st="0" end="0"/>
                                            </p:txEl>
                                          </p:spTgt>
                                        </p:tgtEl>
                                      </p:cBhvr>
                                    </p:animEffect>
                                  </p:childTnLst>
                                </p:cTn>
                              </p:par>
                            </p:childTnLst>
                          </p:cTn>
                        </p:par>
                        <p:par>
                          <p:cTn id="26" fill="hold">
                            <p:stCondLst>
                              <p:cond delay="1250"/>
                            </p:stCondLst>
                            <p:childTnLst>
                              <p:par>
                                <p:cTn id="27" presetID="16" presetClass="entr" presetSubtype="37"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arn(outVertical)">
                                      <p:cBhvr>
                                        <p:cTn id="2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1961</TotalTime>
  <Words>1137</Words>
  <Application>Microsoft Office PowerPoint</Application>
  <PresentationFormat>Widescreen</PresentationFormat>
  <Paragraphs>110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Arial,Sans-Serif</vt:lpstr>
      <vt:lpstr>Calibri</vt:lpstr>
      <vt:lpstr>Calibri Light</vt:lpstr>
      <vt:lpstr>Open Sans</vt:lpstr>
      <vt:lpstr>Times New Roman</vt:lpstr>
      <vt:lpstr>office theme</vt:lpstr>
      <vt:lpstr>PowerPoint Presentation</vt:lpstr>
      <vt:lpstr>What is a tattoo biosensor  </vt:lpstr>
      <vt:lpstr>PowerPoint Presentation</vt:lpstr>
      <vt:lpstr>PowerPoint Presentation</vt:lpstr>
      <vt:lpstr>PowerPoint Presentation</vt:lpstr>
      <vt:lpstr>Working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yaman habra</dc:creator>
  <cp:lastModifiedBy>SUHAYB HALBUS</cp:lastModifiedBy>
  <cp:revision>308</cp:revision>
  <dcterms:created xsi:type="dcterms:W3CDTF">2022-12-17T08:40:07Z</dcterms:created>
  <dcterms:modified xsi:type="dcterms:W3CDTF">2023-01-02T18:02:24Z</dcterms:modified>
</cp:coreProperties>
</file>